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7"/>
  </p:notesMasterIdLst>
  <p:handoutMasterIdLst>
    <p:handoutMasterId r:id="rId48"/>
  </p:handoutMasterIdLst>
  <p:sldIdLst>
    <p:sldId id="298" r:id="rId2"/>
    <p:sldId id="305" r:id="rId3"/>
    <p:sldId id="299" r:id="rId4"/>
    <p:sldId id="302" r:id="rId5"/>
    <p:sldId id="303" r:id="rId6"/>
    <p:sldId id="355" r:id="rId7"/>
    <p:sldId id="356" r:id="rId8"/>
    <p:sldId id="357" r:id="rId9"/>
    <p:sldId id="358" r:id="rId10"/>
    <p:sldId id="363" r:id="rId11"/>
    <p:sldId id="360" r:id="rId12"/>
    <p:sldId id="361" r:id="rId13"/>
    <p:sldId id="347" r:id="rId14"/>
    <p:sldId id="306" r:id="rId15"/>
    <p:sldId id="307" r:id="rId16"/>
    <p:sldId id="359" r:id="rId17"/>
    <p:sldId id="365" r:id="rId18"/>
    <p:sldId id="366" r:id="rId19"/>
    <p:sldId id="364" r:id="rId20"/>
    <p:sldId id="308" r:id="rId21"/>
    <p:sldId id="332" r:id="rId22"/>
    <p:sldId id="333" r:id="rId23"/>
    <p:sldId id="334" r:id="rId24"/>
    <p:sldId id="338" r:id="rId25"/>
    <p:sldId id="339" r:id="rId26"/>
    <p:sldId id="340" r:id="rId27"/>
    <p:sldId id="345" r:id="rId28"/>
    <p:sldId id="342" r:id="rId29"/>
    <p:sldId id="343" r:id="rId30"/>
    <p:sldId id="344" r:id="rId31"/>
    <p:sldId id="346" r:id="rId32"/>
    <p:sldId id="322" r:id="rId33"/>
    <p:sldId id="324" r:id="rId34"/>
    <p:sldId id="327" r:id="rId35"/>
    <p:sldId id="326" r:id="rId36"/>
    <p:sldId id="328" r:id="rId37"/>
    <p:sldId id="362" r:id="rId38"/>
    <p:sldId id="348" r:id="rId39"/>
    <p:sldId id="349" r:id="rId40"/>
    <p:sldId id="352" r:id="rId41"/>
    <p:sldId id="353" r:id="rId42"/>
    <p:sldId id="336" r:id="rId43"/>
    <p:sldId id="350" r:id="rId44"/>
    <p:sldId id="354" r:id="rId45"/>
    <p:sldId id="35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0F2"/>
    <a:srgbClr val="DADADA"/>
    <a:srgbClr val="D9D9D9"/>
    <a:srgbClr val="000000"/>
    <a:srgbClr val="2C3D50"/>
    <a:srgbClr val="24477A"/>
    <a:srgbClr val="66D3F5"/>
    <a:srgbClr val="5AB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45" autoAdjust="0"/>
    <p:restoredTop sz="92408" autoAdjust="0"/>
  </p:normalViewPr>
  <p:slideViewPr>
    <p:cSldViewPr snapToGrid="0">
      <p:cViewPr varScale="1">
        <p:scale>
          <a:sx n="71" d="100"/>
          <a:sy n="71" d="100"/>
        </p:scale>
        <p:origin x="280"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kbene/Google%20Drive/IMLS-DMT/Presentations/2019-09%20USGS%20CDI/Report_CategoryCounts_asOf_353TotalPublish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bene/Google%20Drive/IMLS-DMT/Presentations/2019-09%20USGS%20CDI/Report_CategoryCounts_asOf_353TotalPublishe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Resources by Discipline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Sheet1!$A$3:$A$10</c:f>
              <c:strCache>
                <c:ptCount val="8"/>
                <c:pt idx="0">
                  <c:v> Biomedical Science</c:v>
                </c:pt>
                <c:pt idx="1">
                  <c:v>Life Sciences:  Agriculture</c:v>
                </c:pt>
                <c:pt idx="2">
                  <c:v>Life Sciences:  Genetics &amp; Genomics</c:v>
                </c:pt>
                <c:pt idx="3">
                  <c:v>Medicine and Health Sciences</c:v>
                </c:pt>
                <c:pt idx="4">
                  <c:v>Science and Mathematics Education</c:v>
                </c:pt>
                <c:pt idx="5">
                  <c:v>PSM:  Oceanography &amp; Metereology</c:v>
                </c:pt>
                <c:pt idx="6">
                  <c:v>PSM:  Environmental Sciences</c:v>
                </c:pt>
                <c:pt idx="7">
                  <c:v>PSM:  Earth Sciences</c:v>
                </c:pt>
              </c:strCache>
            </c:strRef>
          </c:cat>
          <c:val>
            <c:numRef>
              <c:f>Sheet1!$B$3:$B$10</c:f>
              <c:numCache>
                <c:formatCode>General</c:formatCode>
                <c:ptCount val="8"/>
                <c:pt idx="0">
                  <c:v>5</c:v>
                </c:pt>
                <c:pt idx="1">
                  <c:v>7</c:v>
                </c:pt>
                <c:pt idx="2">
                  <c:v>7</c:v>
                </c:pt>
                <c:pt idx="3">
                  <c:v>19</c:v>
                </c:pt>
                <c:pt idx="4">
                  <c:v>21</c:v>
                </c:pt>
                <c:pt idx="5">
                  <c:v>22</c:v>
                </c:pt>
                <c:pt idx="6">
                  <c:v>50</c:v>
                </c:pt>
                <c:pt idx="7">
                  <c:v>81</c:v>
                </c:pt>
              </c:numCache>
            </c:numRef>
          </c:val>
          <c:extLst>
            <c:ext xmlns:c16="http://schemas.microsoft.com/office/drawing/2014/chart" uri="{C3380CC4-5D6E-409C-BE32-E72D297353CC}">
              <c16:uniqueId val="{00000000-9680-1340-9176-A0AC9381993D}"/>
            </c:ext>
          </c:extLst>
        </c:ser>
        <c:dLbls>
          <c:showLegendKey val="0"/>
          <c:showVal val="0"/>
          <c:showCatName val="0"/>
          <c:showSerName val="0"/>
          <c:showPercent val="0"/>
          <c:showBubbleSize val="0"/>
        </c:dLbls>
        <c:gapWidth val="182"/>
        <c:axId val="2030299856"/>
        <c:axId val="2033803936"/>
      </c:barChart>
      <c:catAx>
        <c:axId val="2030299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33803936"/>
        <c:crosses val="autoZero"/>
        <c:auto val="1"/>
        <c:lblAlgn val="ctr"/>
        <c:lblOffset val="100"/>
        <c:noMultiLvlLbl val="0"/>
      </c:catAx>
      <c:valAx>
        <c:axId val="2033803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30299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Resources by Target Audience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Sheet1!$C$3:$C$10</c:f>
              <c:strCache>
                <c:ptCount val="8"/>
                <c:pt idx="0">
                  <c:v>Software engineer</c:v>
                </c:pt>
                <c:pt idx="1">
                  <c:v>Repository manager</c:v>
                </c:pt>
                <c:pt idx="2">
                  <c:v>Educator</c:v>
                </c:pt>
                <c:pt idx="3">
                  <c:v>Undergraduate student</c:v>
                </c:pt>
                <c:pt idx="4">
                  <c:v>Librarian</c:v>
                </c:pt>
                <c:pt idx="5">
                  <c:v>Mid-career research scientist</c:v>
                </c:pt>
                <c:pt idx="6">
                  <c:v>Graduate student</c:v>
                </c:pt>
                <c:pt idx="7">
                  <c:v>Early-career research scientist</c:v>
                </c:pt>
              </c:strCache>
            </c:strRef>
          </c:cat>
          <c:val>
            <c:numRef>
              <c:f>Sheet1!$D$3:$D$10</c:f>
              <c:numCache>
                <c:formatCode>General</c:formatCode>
                <c:ptCount val="8"/>
                <c:pt idx="0">
                  <c:v>38</c:v>
                </c:pt>
                <c:pt idx="1">
                  <c:v>42</c:v>
                </c:pt>
                <c:pt idx="2">
                  <c:v>58</c:v>
                </c:pt>
                <c:pt idx="3">
                  <c:v>111</c:v>
                </c:pt>
                <c:pt idx="4">
                  <c:v>116</c:v>
                </c:pt>
                <c:pt idx="5">
                  <c:v>140</c:v>
                </c:pt>
                <c:pt idx="6">
                  <c:v>182</c:v>
                </c:pt>
                <c:pt idx="7">
                  <c:v>184</c:v>
                </c:pt>
              </c:numCache>
            </c:numRef>
          </c:val>
          <c:extLst>
            <c:ext xmlns:c16="http://schemas.microsoft.com/office/drawing/2014/chart" uri="{C3380CC4-5D6E-409C-BE32-E72D297353CC}">
              <c16:uniqueId val="{00000000-27B7-974D-B4FE-9F7D9B964D6B}"/>
            </c:ext>
          </c:extLst>
        </c:ser>
        <c:dLbls>
          <c:showLegendKey val="0"/>
          <c:showVal val="0"/>
          <c:showCatName val="0"/>
          <c:showSerName val="0"/>
          <c:showPercent val="0"/>
          <c:showBubbleSize val="0"/>
        </c:dLbls>
        <c:gapWidth val="182"/>
        <c:axId val="2006537712"/>
        <c:axId val="2006618080"/>
      </c:barChart>
      <c:catAx>
        <c:axId val="2006537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06618080"/>
        <c:crosses val="autoZero"/>
        <c:auto val="1"/>
        <c:lblAlgn val="ctr"/>
        <c:lblOffset val="100"/>
        <c:noMultiLvlLbl val="0"/>
      </c:catAx>
      <c:valAx>
        <c:axId val="20066180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06537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7465FC-EF91-B148-ACC5-233828BACF4A}" type="doc">
      <dgm:prSet loTypeId="urn:microsoft.com/office/officeart/2005/8/layout/pyramid2" loCatId="" qsTypeId="urn:microsoft.com/office/officeart/2005/8/quickstyle/simple1" qsCatId="simple" csTypeId="urn:microsoft.com/office/officeart/2005/8/colors/accent1_2" csCatId="accent1" phldr="1"/>
      <dgm:spPr/>
    </dgm:pt>
    <dgm:pt modelId="{64E31A23-83A6-2548-95BA-B5CA2786B4F9}">
      <dgm:prSet phldrT="[Text]"/>
      <dgm:spPr>
        <a:solidFill>
          <a:schemeClr val="bg1">
            <a:alpha val="90000"/>
          </a:schemeClr>
        </a:solidFill>
      </dgm:spPr>
      <dgm:t>
        <a:bodyPr/>
        <a:lstStyle/>
        <a:p>
          <a:r>
            <a:rPr lang="en-US" dirty="0"/>
            <a:t>Behavior</a:t>
          </a:r>
        </a:p>
      </dgm:t>
    </dgm:pt>
    <dgm:pt modelId="{EE67CA69-F645-214B-98F5-D720A28AB3D1}" type="parTrans" cxnId="{D7F2DD8A-64D2-E343-B65A-88404AC52422}">
      <dgm:prSet/>
      <dgm:spPr/>
      <dgm:t>
        <a:bodyPr/>
        <a:lstStyle/>
        <a:p>
          <a:endParaRPr lang="en-US"/>
        </a:p>
      </dgm:t>
    </dgm:pt>
    <dgm:pt modelId="{1B74E0A7-222B-9042-AAD9-6B15833C19B5}" type="sibTrans" cxnId="{D7F2DD8A-64D2-E343-B65A-88404AC52422}">
      <dgm:prSet/>
      <dgm:spPr/>
      <dgm:t>
        <a:bodyPr/>
        <a:lstStyle/>
        <a:p>
          <a:endParaRPr lang="en-US"/>
        </a:p>
      </dgm:t>
    </dgm:pt>
    <dgm:pt modelId="{B5563E15-315B-BB47-B07B-B2100D447762}">
      <dgm:prSet phldrT="[Text]"/>
      <dgm:spPr>
        <a:solidFill>
          <a:schemeClr val="accent4">
            <a:lumMod val="20000"/>
            <a:lumOff val="80000"/>
            <a:alpha val="90000"/>
          </a:schemeClr>
        </a:solidFill>
      </dgm:spPr>
      <dgm:t>
        <a:bodyPr/>
        <a:lstStyle/>
        <a:p>
          <a:r>
            <a:rPr lang="en-US" dirty="0"/>
            <a:t>Learning</a:t>
          </a:r>
        </a:p>
      </dgm:t>
    </dgm:pt>
    <dgm:pt modelId="{8F3138A7-37FF-1E43-A60A-8CDA947AB02C}" type="parTrans" cxnId="{A05341D5-FBCF-1743-8842-9FA670162690}">
      <dgm:prSet/>
      <dgm:spPr/>
      <dgm:t>
        <a:bodyPr/>
        <a:lstStyle/>
        <a:p>
          <a:endParaRPr lang="en-US"/>
        </a:p>
      </dgm:t>
    </dgm:pt>
    <dgm:pt modelId="{4A8A5274-B334-6243-BC35-61A81C4C5132}" type="sibTrans" cxnId="{A05341D5-FBCF-1743-8842-9FA670162690}">
      <dgm:prSet/>
      <dgm:spPr/>
      <dgm:t>
        <a:bodyPr/>
        <a:lstStyle/>
        <a:p>
          <a:endParaRPr lang="en-US"/>
        </a:p>
      </dgm:t>
    </dgm:pt>
    <dgm:pt modelId="{2CA6FD54-CD24-FD4F-B12E-8FE107D3D399}">
      <dgm:prSet phldrT="[Text]"/>
      <dgm:spPr>
        <a:solidFill>
          <a:schemeClr val="accent3">
            <a:lumMod val="60000"/>
            <a:lumOff val="40000"/>
            <a:alpha val="90000"/>
          </a:schemeClr>
        </a:solidFill>
      </dgm:spPr>
      <dgm:t>
        <a:bodyPr/>
        <a:lstStyle/>
        <a:p>
          <a:r>
            <a:rPr lang="en-US" dirty="0"/>
            <a:t>Reaction</a:t>
          </a:r>
        </a:p>
      </dgm:t>
    </dgm:pt>
    <dgm:pt modelId="{A50751A2-01EF-0D4F-9FBA-E8038548B6E8}" type="parTrans" cxnId="{6A728C22-E0E0-F746-96FE-DE6C82F5893B}">
      <dgm:prSet/>
      <dgm:spPr/>
      <dgm:t>
        <a:bodyPr/>
        <a:lstStyle/>
        <a:p>
          <a:endParaRPr lang="en-US"/>
        </a:p>
      </dgm:t>
    </dgm:pt>
    <dgm:pt modelId="{C37329B8-8F3F-2941-B651-32F6CE2D3E43}" type="sibTrans" cxnId="{6A728C22-E0E0-F746-96FE-DE6C82F5893B}">
      <dgm:prSet/>
      <dgm:spPr/>
      <dgm:t>
        <a:bodyPr/>
        <a:lstStyle/>
        <a:p>
          <a:endParaRPr lang="en-US"/>
        </a:p>
      </dgm:t>
    </dgm:pt>
    <dgm:pt modelId="{C6C16209-2D66-FB4D-A212-E245D37AA059}">
      <dgm:prSet phldrT="[Text]"/>
      <dgm:spPr>
        <a:solidFill>
          <a:schemeClr val="bg1">
            <a:alpha val="90000"/>
          </a:schemeClr>
        </a:solidFill>
      </dgm:spPr>
      <dgm:t>
        <a:bodyPr/>
        <a:lstStyle/>
        <a:p>
          <a:r>
            <a:rPr lang="en-US"/>
            <a:t>Results</a:t>
          </a:r>
        </a:p>
      </dgm:t>
    </dgm:pt>
    <dgm:pt modelId="{1D171EF0-89FE-A044-8038-087C789BACB9}" type="parTrans" cxnId="{1D8CFDE5-AD18-6447-A4B8-71D5F1CC3E26}">
      <dgm:prSet/>
      <dgm:spPr/>
      <dgm:t>
        <a:bodyPr/>
        <a:lstStyle/>
        <a:p>
          <a:endParaRPr lang="en-US"/>
        </a:p>
      </dgm:t>
    </dgm:pt>
    <dgm:pt modelId="{B5A66A97-36EF-A24A-9A69-096D179A6B53}" type="sibTrans" cxnId="{1D8CFDE5-AD18-6447-A4B8-71D5F1CC3E26}">
      <dgm:prSet/>
      <dgm:spPr/>
      <dgm:t>
        <a:bodyPr/>
        <a:lstStyle/>
        <a:p>
          <a:endParaRPr lang="en-US"/>
        </a:p>
      </dgm:t>
    </dgm:pt>
    <dgm:pt modelId="{203A5FB3-C6A1-D54E-A294-AF4CF795AC26}" type="pres">
      <dgm:prSet presAssocID="{647465FC-EF91-B148-ACC5-233828BACF4A}" presName="compositeShape" presStyleCnt="0">
        <dgm:presLayoutVars>
          <dgm:dir/>
          <dgm:resizeHandles/>
        </dgm:presLayoutVars>
      </dgm:prSet>
      <dgm:spPr/>
    </dgm:pt>
    <dgm:pt modelId="{861738FC-993B-7847-B7B2-4A0F2F24AA85}" type="pres">
      <dgm:prSet presAssocID="{647465FC-EF91-B148-ACC5-233828BACF4A}" presName="pyramid" presStyleLbl="node1" presStyleIdx="0" presStyleCnt="1" custLinFactNeighborX="-8100"/>
      <dgm:spPr/>
    </dgm:pt>
    <dgm:pt modelId="{ADB4D8AA-5424-A54F-89C6-70DD436CA859}" type="pres">
      <dgm:prSet presAssocID="{647465FC-EF91-B148-ACC5-233828BACF4A}" presName="theList" presStyleCnt="0"/>
      <dgm:spPr/>
    </dgm:pt>
    <dgm:pt modelId="{98776750-DC05-3244-B4F0-7B1A3B237966}" type="pres">
      <dgm:prSet presAssocID="{C6C16209-2D66-FB4D-A212-E245D37AA059}" presName="aNode" presStyleLbl="fgAcc1" presStyleIdx="0" presStyleCnt="4">
        <dgm:presLayoutVars>
          <dgm:bulletEnabled val="1"/>
        </dgm:presLayoutVars>
      </dgm:prSet>
      <dgm:spPr/>
    </dgm:pt>
    <dgm:pt modelId="{30063C0A-90A9-4C42-9F56-FB70E106585D}" type="pres">
      <dgm:prSet presAssocID="{C6C16209-2D66-FB4D-A212-E245D37AA059}" presName="aSpace" presStyleCnt="0"/>
      <dgm:spPr/>
    </dgm:pt>
    <dgm:pt modelId="{B91CC2E1-1EDC-8D4D-BCEF-AF3A195AF2EF}" type="pres">
      <dgm:prSet presAssocID="{64E31A23-83A6-2548-95BA-B5CA2786B4F9}" presName="aNode" presStyleLbl="fgAcc1" presStyleIdx="1" presStyleCnt="4">
        <dgm:presLayoutVars>
          <dgm:bulletEnabled val="1"/>
        </dgm:presLayoutVars>
      </dgm:prSet>
      <dgm:spPr/>
    </dgm:pt>
    <dgm:pt modelId="{FFCA1E6B-DA08-E14C-A334-B7ECC35F2928}" type="pres">
      <dgm:prSet presAssocID="{64E31A23-83A6-2548-95BA-B5CA2786B4F9}" presName="aSpace" presStyleCnt="0"/>
      <dgm:spPr/>
    </dgm:pt>
    <dgm:pt modelId="{B2B2EA34-E5E7-7F4A-9562-E74581275E9B}" type="pres">
      <dgm:prSet presAssocID="{B5563E15-315B-BB47-B07B-B2100D447762}" presName="aNode" presStyleLbl="fgAcc1" presStyleIdx="2" presStyleCnt="4">
        <dgm:presLayoutVars>
          <dgm:bulletEnabled val="1"/>
        </dgm:presLayoutVars>
      </dgm:prSet>
      <dgm:spPr/>
    </dgm:pt>
    <dgm:pt modelId="{6EEFBDE0-F61B-5147-8143-E626C53A6AEE}" type="pres">
      <dgm:prSet presAssocID="{B5563E15-315B-BB47-B07B-B2100D447762}" presName="aSpace" presStyleCnt="0"/>
      <dgm:spPr/>
    </dgm:pt>
    <dgm:pt modelId="{69833D77-4343-DB47-8762-5DC27904196A}" type="pres">
      <dgm:prSet presAssocID="{2CA6FD54-CD24-FD4F-B12E-8FE107D3D399}" presName="aNode" presStyleLbl="fgAcc1" presStyleIdx="3" presStyleCnt="4">
        <dgm:presLayoutVars>
          <dgm:bulletEnabled val="1"/>
        </dgm:presLayoutVars>
      </dgm:prSet>
      <dgm:spPr/>
    </dgm:pt>
    <dgm:pt modelId="{92DCF852-4602-AB41-BFF4-EEC3F3A3DB8A}" type="pres">
      <dgm:prSet presAssocID="{2CA6FD54-CD24-FD4F-B12E-8FE107D3D399}" presName="aSpace" presStyleCnt="0"/>
      <dgm:spPr/>
    </dgm:pt>
  </dgm:ptLst>
  <dgm:cxnLst>
    <dgm:cxn modelId="{6A728C22-E0E0-F746-96FE-DE6C82F5893B}" srcId="{647465FC-EF91-B148-ACC5-233828BACF4A}" destId="{2CA6FD54-CD24-FD4F-B12E-8FE107D3D399}" srcOrd="3" destOrd="0" parTransId="{A50751A2-01EF-0D4F-9FBA-E8038548B6E8}" sibTransId="{C37329B8-8F3F-2941-B651-32F6CE2D3E43}"/>
    <dgm:cxn modelId="{B872EC39-B3B6-6045-998C-64F92ADB930C}" type="presOf" srcId="{C6C16209-2D66-FB4D-A212-E245D37AA059}" destId="{98776750-DC05-3244-B4F0-7B1A3B237966}" srcOrd="0" destOrd="0" presId="urn:microsoft.com/office/officeart/2005/8/layout/pyramid2"/>
    <dgm:cxn modelId="{D2544D4F-8D61-B744-9C71-1F8391145EC8}" type="presOf" srcId="{B5563E15-315B-BB47-B07B-B2100D447762}" destId="{B2B2EA34-E5E7-7F4A-9562-E74581275E9B}" srcOrd="0" destOrd="0" presId="urn:microsoft.com/office/officeart/2005/8/layout/pyramid2"/>
    <dgm:cxn modelId="{29B48069-F3C5-A346-851E-28479A4B2408}" type="presOf" srcId="{64E31A23-83A6-2548-95BA-B5CA2786B4F9}" destId="{B91CC2E1-1EDC-8D4D-BCEF-AF3A195AF2EF}" srcOrd="0" destOrd="0" presId="urn:microsoft.com/office/officeart/2005/8/layout/pyramid2"/>
    <dgm:cxn modelId="{F7287E82-7C12-B943-A905-FD12FBA5CBF4}" type="presOf" srcId="{2CA6FD54-CD24-FD4F-B12E-8FE107D3D399}" destId="{69833D77-4343-DB47-8762-5DC27904196A}" srcOrd="0" destOrd="0" presId="urn:microsoft.com/office/officeart/2005/8/layout/pyramid2"/>
    <dgm:cxn modelId="{CF937E8A-3C3B-264A-A3EE-25F154FF2734}" type="presOf" srcId="{647465FC-EF91-B148-ACC5-233828BACF4A}" destId="{203A5FB3-C6A1-D54E-A294-AF4CF795AC26}" srcOrd="0" destOrd="0" presId="urn:microsoft.com/office/officeart/2005/8/layout/pyramid2"/>
    <dgm:cxn modelId="{D7F2DD8A-64D2-E343-B65A-88404AC52422}" srcId="{647465FC-EF91-B148-ACC5-233828BACF4A}" destId="{64E31A23-83A6-2548-95BA-B5CA2786B4F9}" srcOrd="1" destOrd="0" parTransId="{EE67CA69-F645-214B-98F5-D720A28AB3D1}" sibTransId="{1B74E0A7-222B-9042-AAD9-6B15833C19B5}"/>
    <dgm:cxn modelId="{A05341D5-FBCF-1743-8842-9FA670162690}" srcId="{647465FC-EF91-B148-ACC5-233828BACF4A}" destId="{B5563E15-315B-BB47-B07B-B2100D447762}" srcOrd="2" destOrd="0" parTransId="{8F3138A7-37FF-1E43-A60A-8CDA947AB02C}" sibTransId="{4A8A5274-B334-6243-BC35-61A81C4C5132}"/>
    <dgm:cxn modelId="{1D8CFDE5-AD18-6447-A4B8-71D5F1CC3E26}" srcId="{647465FC-EF91-B148-ACC5-233828BACF4A}" destId="{C6C16209-2D66-FB4D-A212-E245D37AA059}" srcOrd="0" destOrd="0" parTransId="{1D171EF0-89FE-A044-8038-087C789BACB9}" sibTransId="{B5A66A97-36EF-A24A-9A69-096D179A6B53}"/>
    <dgm:cxn modelId="{5CE3E459-6110-B54B-B955-6105FCFA33AC}" type="presParOf" srcId="{203A5FB3-C6A1-D54E-A294-AF4CF795AC26}" destId="{861738FC-993B-7847-B7B2-4A0F2F24AA85}" srcOrd="0" destOrd="0" presId="urn:microsoft.com/office/officeart/2005/8/layout/pyramid2"/>
    <dgm:cxn modelId="{7F65033F-4F38-794A-9375-7D952E985F25}" type="presParOf" srcId="{203A5FB3-C6A1-D54E-A294-AF4CF795AC26}" destId="{ADB4D8AA-5424-A54F-89C6-70DD436CA859}" srcOrd="1" destOrd="0" presId="urn:microsoft.com/office/officeart/2005/8/layout/pyramid2"/>
    <dgm:cxn modelId="{BC3F0449-2DEA-D84F-9547-EA92E08AD4A0}" type="presParOf" srcId="{ADB4D8AA-5424-A54F-89C6-70DD436CA859}" destId="{98776750-DC05-3244-B4F0-7B1A3B237966}" srcOrd="0" destOrd="0" presId="urn:microsoft.com/office/officeart/2005/8/layout/pyramid2"/>
    <dgm:cxn modelId="{664D83EA-8979-5242-B453-D2C5C10CD8E6}" type="presParOf" srcId="{ADB4D8AA-5424-A54F-89C6-70DD436CA859}" destId="{30063C0A-90A9-4C42-9F56-FB70E106585D}" srcOrd="1" destOrd="0" presId="urn:microsoft.com/office/officeart/2005/8/layout/pyramid2"/>
    <dgm:cxn modelId="{CBE0E7D2-85A1-4646-81DD-C41D52A66C31}" type="presParOf" srcId="{ADB4D8AA-5424-A54F-89C6-70DD436CA859}" destId="{B91CC2E1-1EDC-8D4D-BCEF-AF3A195AF2EF}" srcOrd="2" destOrd="0" presId="urn:microsoft.com/office/officeart/2005/8/layout/pyramid2"/>
    <dgm:cxn modelId="{0E08C918-8D79-ED47-B68D-3ED38B6298D2}" type="presParOf" srcId="{ADB4D8AA-5424-A54F-89C6-70DD436CA859}" destId="{FFCA1E6B-DA08-E14C-A334-B7ECC35F2928}" srcOrd="3" destOrd="0" presId="urn:microsoft.com/office/officeart/2005/8/layout/pyramid2"/>
    <dgm:cxn modelId="{20FEBD20-5DA3-CC43-8B8B-7660CAFB41F5}" type="presParOf" srcId="{ADB4D8AA-5424-A54F-89C6-70DD436CA859}" destId="{B2B2EA34-E5E7-7F4A-9562-E74581275E9B}" srcOrd="4" destOrd="0" presId="urn:microsoft.com/office/officeart/2005/8/layout/pyramid2"/>
    <dgm:cxn modelId="{A1067A95-6184-6C4C-A2DE-E4CB30411487}" type="presParOf" srcId="{ADB4D8AA-5424-A54F-89C6-70DD436CA859}" destId="{6EEFBDE0-F61B-5147-8143-E626C53A6AEE}" srcOrd="5" destOrd="0" presId="urn:microsoft.com/office/officeart/2005/8/layout/pyramid2"/>
    <dgm:cxn modelId="{8005D172-8475-0649-9A8F-0B4A471DA7AF}" type="presParOf" srcId="{ADB4D8AA-5424-A54F-89C6-70DD436CA859}" destId="{69833D77-4343-DB47-8762-5DC27904196A}" srcOrd="6" destOrd="0" presId="urn:microsoft.com/office/officeart/2005/8/layout/pyramid2"/>
    <dgm:cxn modelId="{C7BB1AA1-31C1-CE45-A194-DB30A7601C22}" type="presParOf" srcId="{ADB4D8AA-5424-A54F-89C6-70DD436CA859}" destId="{92DCF852-4602-AB41-BFF4-EEC3F3A3DB8A}"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738FC-993B-7847-B7B2-4A0F2F24AA85}">
      <dsp:nvSpPr>
        <dsp:cNvPr id="0" name=""/>
        <dsp:cNvSpPr/>
      </dsp:nvSpPr>
      <dsp:spPr>
        <a:xfrm>
          <a:off x="743057" y="0"/>
          <a:ext cx="5544254" cy="554425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76750-DC05-3244-B4F0-7B1A3B237966}">
      <dsp:nvSpPr>
        <dsp:cNvPr id="0" name=""/>
        <dsp:cNvSpPr/>
      </dsp:nvSpPr>
      <dsp:spPr>
        <a:xfrm>
          <a:off x="3964269" y="554966"/>
          <a:ext cx="3603765" cy="985404"/>
        </a:xfrm>
        <a:prstGeom prst="round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Results</a:t>
          </a:r>
        </a:p>
      </dsp:txBody>
      <dsp:txXfrm>
        <a:off x="4012372" y="603069"/>
        <a:ext cx="3507559" cy="889198"/>
      </dsp:txXfrm>
    </dsp:sp>
    <dsp:sp modelId="{B91CC2E1-1EDC-8D4D-BCEF-AF3A195AF2EF}">
      <dsp:nvSpPr>
        <dsp:cNvPr id="0" name=""/>
        <dsp:cNvSpPr/>
      </dsp:nvSpPr>
      <dsp:spPr>
        <a:xfrm>
          <a:off x="3964269" y="1663546"/>
          <a:ext cx="3603765" cy="985404"/>
        </a:xfrm>
        <a:prstGeom prst="round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Behavior</a:t>
          </a:r>
        </a:p>
      </dsp:txBody>
      <dsp:txXfrm>
        <a:off x="4012372" y="1711649"/>
        <a:ext cx="3507559" cy="889198"/>
      </dsp:txXfrm>
    </dsp:sp>
    <dsp:sp modelId="{B2B2EA34-E5E7-7F4A-9562-E74581275E9B}">
      <dsp:nvSpPr>
        <dsp:cNvPr id="0" name=""/>
        <dsp:cNvSpPr/>
      </dsp:nvSpPr>
      <dsp:spPr>
        <a:xfrm>
          <a:off x="3964269" y="2772127"/>
          <a:ext cx="3603765" cy="985404"/>
        </a:xfrm>
        <a:prstGeom prst="roundRect">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Learning</a:t>
          </a:r>
        </a:p>
      </dsp:txBody>
      <dsp:txXfrm>
        <a:off x="4012372" y="2820230"/>
        <a:ext cx="3507559" cy="889198"/>
      </dsp:txXfrm>
    </dsp:sp>
    <dsp:sp modelId="{69833D77-4343-DB47-8762-5DC27904196A}">
      <dsp:nvSpPr>
        <dsp:cNvPr id="0" name=""/>
        <dsp:cNvSpPr/>
      </dsp:nvSpPr>
      <dsp:spPr>
        <a:xfrm>
          <a:off x="3964269" y="3880707"/>
          <a:ext cx="3603765" cy="985404"/>
        </a:xfrm>
        <a:prstGeom prst="roundRect">
          <a:avLst/>
        </a:prstGeom>
        <a:solidFill>
          <a:schemeClr val="accent3">
            <a:lumMod val="60000"/>
            <a:lumOff val="4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Reaction</a:t>
          </a:r>
        </a:p>
      </dsp:txBody>
      <dsp:txXfrm>
        <a:off x="4012372" y="3928810"/>
        <a:ext cx="3507559" cy="88919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2019/09/25</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2019/09/25</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1084552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32</a:t>
            </a:fld>
            <a:endParaRPr lang="en-US"/>
          </a:p>
        </p:txBody>
      </p:sp>
    </p:spTree>
    <p:extLst>
      <p:ext uri="{BB962C8B-B14F-4D97-AF65-F5344CB8AC3E}">
        <p14:creationId xmlns:p14="http://schemas.microsoft.com/office/powerpoint/2010/main" val="390170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33</a:t>
            </a:fld>
            <a:endParaRPr lang="en-US"/>
          </a:p>
        </p:txBody>
      </p:sp>
    </p:spTree>
    <p:extLst>
      <p:ext uri="{BB962C8B-B14F-4D97-AF65-F5344CB8AC3E}">
        <p14:creationId xmlns:p14="http://schemas.microsoft.com/office/powerpoint/2010/main" val="428714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34</a:t>
            </a:fld>
            <a:endParaRPr lang="en-US"/>
          </a:p>
        </p:txBody>
      </p:sp>
    </p:spTree>
    <p:extLst>
      <p:ext uri="{BB962C8B-B14F-4D97-AF65-F5344CB8AC3E}">
        <p14:creationId xmlns:p14="http://schemas.microsoft.com/office/powerpoint/2010/main" val="77779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26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Clearinghouse</a:t>
            </a:r>
            <a:r>
              <a:rPr lang="en-US" baseline="0" dirty="0"/>
              <a:t> home page</a:t>
            </a: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39</a:t>
            </a:fld>
            <a:endParaRPr lang="en-US"/>
          </a:p>
        </p:txBody>
      </p:sp>
    </p:spTree>
    <p:extLst>
      <p:ext uri="{BB962C8B-B14F-4D97-AF65-F5344CB8AC3E}">
        <p14:creationId xmlns:p14="http://schemas.microsoft.com/office/powerpoint/2010/main" val="229095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Clearinghouse</a:t>
            </a:r>
            <a:r>
              <a:rPr lang="en-US" baseline="0" dirty="0"/>
              <a:t> home page</a:t>
            </a: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40</a:t>
            </a:fld>
            <a:endParaRPr lang="en-US"/>
          </a:p>
        </p:txBody>
      </p:sp>
    </p:spTree>
    <p:extLst>
      <p:ext uri="{BB962C8B-B14F-4D97-AF65-F5344CB8AC3E}">
        <p14:creationId xmlns:p14="http://schemas.microsoft.com/office/powerpoint/2010/main" val="9522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Clearinghouse</a:t>
            </a:r>
            <a:r>
              <a:rPr lang="en-US" baseline="0" dirty="0"/>
              <a:t> home page</a:t>
            </a: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41</a:t>
            </a:fld>
            <a:endParaRPr lang="en-US"/>
          </a:p>
        </p:txBody>
      </p:sp>
    </p:spTree>
    <p:extLst>
      <p:ext uri="{BB962C8B-B14F-4D97-AF65-F5344CB8AC3E}">
        <p14:creationId xmlns:p14="http://schemas.microsoft.com/office/powerpoint/2010/main" val="42704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41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8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70239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151253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229913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178515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11</a:t>
            </a:fld>
            <a:endParaRPr lang="en-ZA" dirty="0"/>
          </a:p>
        </p:txBody>
      </p:sp>
    </p:spTree>
    <p:extLst>
      <p:ext uri="{BB962C8B-B14F-4D97-AF65-F5344CB8AC3E}">
        <p14:creationId xmlns:p14="http://schemas.microsoft.com/office/powerpoint/2010/main" val="215082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21</a:t>
            </a:fld>
            <a:endParaRPr lang="en-US"/>
          </a:p>
        </p:txBody>
      </p:sp>
    </p:spTree>
    <p:extLst>
      <p:ext uri="{BB962C8B-B14F-4D97-AF65-F5344CB8AC3E}">
        <p14:creationId xmlns:p14="http://schemas.microsoft.com/office/powerpoint/2010/main" val="3293798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Clearinghouse</a:t>
            </a:r>
            <a:r>
              <a:rPr lang="en-US" baseline="0" dirty="0"/>
              <a:t> home page</a:t>
            </a:r>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22</a:t>
            </a:fld>
            <a:endParaRPr lang="en-US"/>
          </a:p>
        </p:txBody>
      </p:sp>
    </p:spTree>
    <p:extLst>
      <p:ext uri="{BB962C8B-B14F-4D97-AF65-F5344CB8AC3E}">
        <p14:creationId xmlns:p14="http://schemas.microsoft.com/office/powerpoint/2010/main" val="210588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910D0-BAE5-46E3-B99D-BE15AE45AB7F}" type="slidenum">
              <a:rPr lang="en-US" smtClean="0"/>
              <a:t>26</a:t>
            </a:fld>
            <a:endParaRPr lang="en-US"/>
          </a:p>
        </p:txBody>
      </p:sp>
    </p:spTree>
    <p:extLst>
      <p:ext uri="{BB962C8B-B14F-4D97-AF65-F5344CB8AC3E}">
        <p14:creationId xmlns:p14="http://schemas.microsoft.com/office/powerpoint/2010/main" val="3199517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4"/>
            <a:ext cx="8991600" cy="1249986"/>
          </a:xfrm>
          <a:solidFill>
            <a:schemeClr val="bg1"/>
          </a:solidFill>
        </p:spPr>
        <p:txBody>
          <a:bodyPr vert="horz" lIns="180000" tIns="180000" rIns="252000" bIns="180000" rtlCol="0" anchor="ctr">
            <a:noAutofit/>
          </a:bodyPr>
          <a:lstStyle>
            <a:lvl1pPr algn="r">
              <a:defRPr lang="en-ZA" sz="6000" b="1" spc="-300" dirty="0"/>
            </a:lvl1pPr>
          </a:lstStyle>
          <a:p>
            <a:pPr lvl="0" algn="r"/>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chor="ctr">
            <a:noAutofit/>
          </a:bodyPr>
          <a:lstStyle>
            <a:lvl1pPr marL="0" indent="0" algn="r">
              <a:buNone/>
              <a:defRPr lang="en-ZA" dirty="0">
                <a:solidFill>
                  <a:schemeClr val="bg1"/>
                </a:solidFill>
              </a:defRPr>
            </a:lvl1pPr>
          </a:lstStyle>
          <a:p>
            <a:pPr marL="266700" lvl="0" indent="-266700" algn="ctr"/>
            <a:r>
              <a:rPr lang="en-US"/>
              <a:t>Click to edit Master subtitle style</a:t>
            </a:r>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1" y="6803351"/>
            <a:ext cx="11759999"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5" name="Picture 4">
            <a:extLst>
              <a:ext uri="{FF2B5EF4-FFF2-40B4-BE49-F238E27FC236}">
                <a16:creationId xmlns:a16="http://schemas.microsoft.com/office/drawing/2014/main" id="{ADEE9B03-C5EE-3F41-B0C4-E5FE488D9E76}"/>
              </a:ext>
            </a:extLst>
          </p:cNvPr>
          <p:cNvPicPr>
            <a:picLocks noChangeAspect="1"/>
          </p:cNvPicPr>
          <p:nvPr userDrawn="1"/>
        </p:nvPicPr>
        <p:blipFill>
          <a:blip r:embed="rId2"/>
          <a:stretch>
            <a:fillRect/>
          </a:stretch>
        </p:blipFill>
        <p:spPr>
          <a:xfrm>
            <a:off x="9983318" y="4126934"/>
            <a:ext cx="2046340" cy="930917"/>
          </a:xfrm>
          <a:prstGeom prst="rect">
            <a:avLst/>
          </a:prstGeom>
        </p:spPr>
      </p:pic>
      <p:pic>
        <p:nvPicPr>
          <p:cNvPr id="9" name="Picture 8">
            <a:extLst>
              <a:ext uri="{FF2B5EF4-FFF2-40B4-BE49-F238E27FC236}">
                <a16:creationId xmlns:a16="http://schemas.microsoft.com/office/drawing/2014/main" id="{7D0B70EB-AA77-D840-B4CA-F38456EB921F}"/>
              </a:ext>
            </a:extLst>
          </p:cNvPr>
          <p:cNvPicPr>
            <a:picLocks noChangeAspect="1"/>
          </p:cNvPicPr>
          <p:nvPr userDrawn="1"/>
        </p:nvPicPr>
        <p:blipFill>
          <a:blip r:embed="rId3"/>
          <a:stretch>
            <a:fillRect/>
          </a:stretch>
        </p:blipFill>
        <p:spPr>
          <a:xfrm>
            <a:off x="9912109" y="1089059"/>
            <a:ext cx="2152650" cy="3619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58395FEE-D82E-AF4F-A6B1-F6C7AE1E730E}"/>
              </a:ext>
            </a:extLst>
          </p:cNvPr>
          <p:cNvPicPr>
            <a:picLocks noChangeAspect="1"/>
          </p:cNvPicPr>
          <p:nvPr userDrawn="1"/>
        </p:nvPicPr>
        <p:blipFill>
          <a:blip r:embed="rId4"/>
          <a:stretch>
            <a:fillRect/>
          </a:stretch>
        </p:blipFill>
        <p:spPr>
          <a:xfrm>
            <a:off x="10036977" y="313466"/>
            <a:ext cx="1939023" cy="580922"/>
          </a:xfrm>
          <a:prstGeom prst="rect">
            <a:avLst/>
          </a:prstGeom>
        </p:spPr>
      </p:pic>
      <p:pic>
        <p:nvPicPr>
          <p:cNvPr id="16" name="Picture 15">
            <a:extLst>
              <a:ext uri="{FF2B5EF4-FFF2-40B4-BE49-F238E27FC236}">
                <a16:creationId xmlns:a16="http://schemas.microsoft.com/office/drawing/2014/main" id="{65D42085-742A-3647-85F2-0BDAC45F954B}"/>
              </a:ext>
            </a:extLst>
          </p:cNvPr>
          <p:cNvPicPr>
            <a:picLocks noChangeAspect="1"/>
          </p:cNvPicPr>
          <p:nvPr userDrawn="1"/>
        </p:nvPicPr>
        <p:blipFill>
          <a:blip r:embed="rId5"/>
          <a:stretch>
            <a:fillRect/>
          </a:stretch>
        </p:blipFill>
        <p:spPr>
          <a:xfrm>
            <a:off x="10469737" y="1673195"/>
            <a:ext cx="1088613" cy="677662"/>
          </a:xfrm>
          <a:prstGeom prst="rect">
            <a:avLst/>
          </a:prstGeom>
        </p:spPr>
      </p:pic>
      <p:sp>
        <p:nvSpPr>
          <p:cNvPr id="6" name="TextBox 5">
            <a:extLst>
              <a:ext uri="{FF2B5EF4-FFF2-40B4-BE49-F238E27FC236}">
                <a16:creationId xmlns:a16="http://schemas.microsoft.com/office/drawing/2014/main" id="{FD80B179-AAF0-1144-B72B-3F19A3DB1E3D}"/>
              </a:ext>
            </a:extLst>
          </p:cNvPr>
          <p:cNvSpPr txBox="1"/>
          <p:nvPr userDrawn="1"/>
        </p:nvSpPr>
        <p:spPr>
          <a:xfrm>
            <a:off x="9780102" y="5052674"/>
            <a:ext cx="2393852" cy="1785104"/>
          </a:xfrm>
          <a:prstGeom prst="rect">
            <a:avLst/>
          </a:prstGeom>
          <a:solidFill>
            <a:srgbClr val="D9D9D9">
              <a:alpha val="50196"/>
            </a:srgbClr>
          </a:solidFill>
        </p:spPr>
        <p:txBody>
          <a:bodyPr wrap="square" rtlCol="0">
            <a:spAutoFit/>
          </a:bodyPr>
          <a:lstStyle/>
          <a:p>
            <a:pPr algn="ctr"/>
            <a:r>
              <a:rPr lang="en-US" sz="1000" b="0" i="0" u="none" strike="noStrike" kern="1200" dirty="0">
                <a:solidFill>
                  <a:srgbClr val="000000"/>
                </a:solidFill>
                <a:effectLst/>
                <a:latin typeface="+mn-lt"/>
                <a:ea typeface="+mn-ea"/>
                <a:cs typeface="+mn-cs"/>
              </a:rPr>
              <a:t>This project is made possible by a grant from </a:t>
            </a:r>
            <a:r>
              <a:rPr lang="en-US" sz="1000" b="1" i="0" u="none" strike="noStrike" kern="1200" dirty="0">
                <a:solidFill>
                  <a:srgbClr val="000000"/>
                </a:solidFill>
                <a:effectLst/>
                <a:latin typeface="+mn-lt"/>
                <a:ea typeface="+mn-ea"/>
                <a:cs typeface="+mn-cs"/>
              </a:rPr>
              <a:t>the U.S. Institute of Museum and Library Services</a:t>
            </a:r>
            <a:r>
              <a:rPr lang="en-US" sz="1000" b="0" i="0" u="none" strike="noStrike" kern="1200" dirty="0">
                <a:solidFill>
                  <a:srgbClr val="000000"/>
                </a:solidFill>
                <a:effectLst/>
                <a:latin typeface="+mn-lt"/>
                <a:ea typeface="+mn-ea"/>
                <a:cs typeface="+mn-cs"/>
              </a:rPr>
              <a:t> (IMLS). IMLS Grant LG-70-18-0092-18. The DMTC is managed by the </a:t>
            </a:r>
            <a:r>
              <a:rPr lang="en-US" sz="1000" b="1" i="0" u="none" strike="noStrike" kern="1200" dirty="0">
                <a:solidFill>
                  <a:srgbClr val="000000"/>
                </a:solidFill>
                <a:effectLst/>
                <a:latin typeface="+mn-lt"/>
                <a:ea typeface="+mn-ea"/>
                <a:cs typeface="+mn-cs"/>
              </a:rPr>
              <a:t>Earth Science Information Partners</a:t>
            </a:r>
            <a:r>
              <a:rPr lang="en-US" sz="1000" b="0" i="0" u="none" strike="noStrike" kern="1200" dirty="0">
                <a:solidFill>
                  <a:srgbClr val="000000"/>
                </a:solidFill>
                <a:effectLst/>
                <a:latin typeface="+mn-lt"/>
                <a:ea typeface="+mn-ea"/>
                <a:cs typeface="+mn-cs"/>
              </a:rPr>
              <a:t>, with development support provided by </a:t>
            </a:r>
            <a:r>
              <a:rPr lang="en-US" sz="1000" b="1" i="0" u="none" strike="noStrike" kern="1200" dirty="0">
                <a:solidFill>
                  <a:srgbClr val="000000"/>
                </a:solidFill>
                <a:effectLst/>
                <a:latin typeface="+mn-lt"/>
                <a:ea typeface="+mn-ea"/>
                <a:cs typeface="+mn-cs"/>
              </a:rPr>
              <a:t>DataONE</a:t>
            </a:r>
            <a:r>
              <a:rPr lang="en-US" sz="1000" b="0" i="0" u="none" strike="noStrike" kern="1200" dirty="0">
                <a:solidFill>
                  <a:srgbClr val="000000"/>
                </a:solidFill>
                <a:effectLst/>
                <a:latin typeface="+mn-lt"/>
                <a:ea typeface="+mn-ea"/>
                <a:cs typeface="+mn-cs"/>
              </a:rPr>
              <a:t>, and </a:t>
            </a:r>
            <a:r>
              <a:rPr lang="en-US" sz="1000" b="1" i="0" u="none" strike="noStrike" kern="1200" dirty="0">
                <a:solidFill>
                  <a:srgbClr val="000000"/>
                </a:solidFill>
                <a:effectLst/>
                <a:latin typeface="+mn-lt"/>
                <a:ea typeface="+mn-ea"/>
                <a:cs typeface="+mn-cs"/>
              </a:rPr>
              <a:t>USGS</a:t>
            </a:r>
            <a:r>
              <a:rPr lang="en-US" sz="1000" b="0" i="0" u="none" strike="noStrike" kern="1200" dirty="0">
                <a:solidFill>
                  <a:srgbClr val="000000"/>
                </a:solidFill>
                <a:effectLst/>
                <a:latin typeface="+mn-lt"/>
                <a:ea typeface="+mn-ea"/>
                <a:cs typeface="+mn-cs"/>
              </a:rPr>
              <a:t>  The views, findings, conclusions or recommendations expressed in this presentation do not necessarily represent those of the IMLS, or the other sponsor organizations. </a:t>
            </a:r>
            <a:endParaRPr lang="en-US" sz="1000" dirty="0">
              <a:solidFill>
                <a:srgbClr val="000000"/>
              </a:solidFill>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a:t>Click to edit Master subtitle style</a:t>
            </a:r>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11760000"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ZA" dirty="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ZA" dirty="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11760000"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ZA" smtClean="0"/>
              <a:pPr/>
              <a:t>‹#›</a:t>
            </a:fld>
            <a:endParaRPr lang="en-ZA"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900433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1309511" y="457201"/>
            <a:ext cx="10272890" cy="19812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
          <p:cNvSpPr txBox="1">
            <a:spLocks noGrp="1"/>
          </p:cNvSpPr>
          <p:nvPr>
            <p:ph type="body" idx="1"/>
          </p:nvPr>
        </p:nvSpPr>
        <p:spPr>
          <a:xfrm>
            <a:off x="1309511" y="2667000"/>
            <a:ext cx="10272890" cy="3332816"/>
          </a:xfrm>
          <a:prstGeom prst="rect">
            <a:avLst/>
          </a:prstGeom>
          <a:noFill/>
          <a:ln>
            <a:noFill/>
          </a:ln>
        </p:spPr>
        <p:txBody>
          <a:bodyPr spcFirstLastPara="1" wrap="square" lIns="91425" tIns="45700" rIns="91425" bIns="45700" anchor="ctr" anchorCtr="0"/>
          <a:lstStyle>
            <a:lvl1pPr marL="457200" lvl="0" indent="-394335" algn="l">
              <a:spcBef>
                <a:spcPts val="360"/>
              </a:spcBef>
              <a:spcAft>
                <a:spcPts val="0"/>
              </a:spcAft>
              <a:buSzPts val="2610"/>
              <a:buChar char="•"/>
              <a:defRPr/>
            </a:lvl1pPr>
            <a:lvl2pPr marL="914400" lvl="1" indent="-394335" algn="l">
              <a:spcBef>
                <a:spcPts val="640"/>
              </a:spcBef>
              <a:spcAft>
                <a:spcPts val="0"/>
              </a:spcAft>
              <a:buSzPts val="2610"/>
              <a:buChar char="•"/>
              <a:defRPr/>
            </a:lvl2pPr>
            <a:lvl3pPr marL="1371600" lvl="2" indent="-394335" algn="l">
              <a:spcBef>
                <a:spcPts val="640"/>
              </a:spcBef>
              <a:spcAft>
                <a:spcPts val="0"/>
              </a:spcAft>
              <a:buSzPts val="2610"/>
              <a:buChar char="•"/>
              <a:defRPr/>
            </a:lvl3pPr>
            <a:lvl4pPr marL="1828800" lvl="3" indent="-394335" algn="l">
              <a:spcBef>
                <a:spcPts val="640"/>
              </a:spcBef>
              <a:spcAft>
                <a:spcPts val="0"/>
              </a:spcAft>
              <a:buSzPts val="2610"/>
              <a:buChar char="•"/>
              <a:defRPr/>
            </a:lvl4pPr>
            <a:lvl5pPr marL="2286000" lvl="4" indent="-394335" algn="l">
              <a:spcBef>
                <a:spcPts val="640"/>
              </a:spcBef>
              <a:spcAft>
                <a:spcPts val="0"/>
              </a:spcAft>
              <a:buSzPts val="2610"/>
              <a:buChar char="•"/>
              <a:defRPr/>
            </a:lvl5pPr>
            <a:lvl6pPr marL="2743200" lvl="5" indent="-394335" algn="l">
              <a:spcBef>
                <a:spcPts val="640"/>
              </a:spcBef>
              <a:spcAft>
                <a:spcPts val="0"/>
              </a:spcAft>
              <a:buSzPts val="2610"/>
              <a:buChar char="•"/>
              <a:defRPr/>
            </a:lvl6pPr>
            <a:lvl7pPr marL="3200400" lvl="6" indent="-394335" algn="l">
              <a:spcBef>
                <a:spcPts val="640"/>
              </a:spcBef>
              <a:spcAft>
                <a:spcPts val="0"/>
              </a:spcAft>
              <a:buSzPts val="2610"/>
              <a:buChar char="•"/>
              <a:defRPr/>
            </a:lvl7pPr>
            <a:lvl8pPr marL="3657600" lvl="7" indent="-394334" algn="l">
              <a:spcBef>
                <a:spcPts val="640"/>
              </a:spcBef>
              <a:spcAft>
                <a:spcPts val="0"/>
              </a:spcAft>
              <a:buSzPts val="2610"/>
              <a:buChar char="•"/>
              <a:defRPr/>
            </a:lvl8pPr>
            <a:lvl9pPr marL="4114800" lvl="8" indent="-394334" algn="l">
              <a:spcBef>
                <a:spcPts val="640"/>
              </a:spcBef>
              <a:spcAft>
                <a:spcPts val="640"/>
              </a:spcAft>
              <a:buSzPts val="2610"/>
              <a:buChar char="•"/>
              <a:defRPr/>
            </a:lvl9pPr>
          </a:lstStyle>
          <a:p>
            <a:endParaRPr/>
          </a:p>
        </p:txBody>
      </p:sp>
      <p:sp>
        <p:nvSpPr>
          <p:cNvPr id="47" name="Google Shape;47;p4"/>
          <p:cNvSpPr txBox="1">
            <a:spLocks noGrp="1"/>
          </p:cNvSpPr>
          <p:nvPr>
            <p:ph type="dt" idx="10"/>
          </p:nvPr>
        </p:nvSpPr>
        <p:spPr>
          <a:xfrm>
            <a:off x="9792440" y="6108174"/>
            <a:ext cx="1143297"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
          <p:cNvSpPr txBox="1">
            <a:spLocks noGrp="1"/>
          </p:cNvSpPr>
          <p:nvPr>
            <p:ph type="ftr" idx="11"/>
          </p:nvPr>
        </p:nvSpPr>
        <p:spPr>
          <a:xfrm>
            <a:off x="2630197" y="6108174"/>
            <a:ext cx="7086023"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
          <p:cNvSpPr txBox="1">
            <a:spLocks noGrp="1"/>
          </p:cNvSpPr>
          <p:nvPr>
            <p:ph type="sldNum" idx="12"/>
          </p:nvPr>
        </p:nvSpPr>
        <p:spPr>
          <a:xfrm>
            <a:off x="11011956" y="6108174"/>
            <a:ext cx="57044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401887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1309511" y="685802"/>
            <a:ext cx="10272890" cy="175259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body" idx="1"/>
          </p:nvPr>
        </p:nvSpPr>
        <p:spPr>
          <a:xfrm>
            <a:off x="1309511" y="2667000"/>
            <a:ext cx="4986528" cy="3368674"/>
          </a:xfrm>
          <a:prstGeom prst="rect">
            <a:avLst/>
          </a:prstGeom>
          <a:noFill/>
          <a:ln>
            <a:noFill/>
          </a:ln>
        </p:spPr>
        <p:txBody>
          <a:bodyPr spcFirstLastPara="1" wrap="square" lIns="91425" tIns="45700" rIns="91425" bIns="45700" anchor="ctr" anchorCtr="0"/>
          <a:lstStyle>
            <a:lvl1pPr marL="457200" lvl="0" indent="-405384" algn="l">
              <a:spcBef>
                <a:spcPts val="384"/>
              </a:spcBef>
              <a:spcAft>
                <a:spcPts val="0"/>
              </a:spcAft>
              <a:buSzPts val="2784"/>
              <a:buChar char="•"/>
              <a:defRPr sz="1920"/>
            </a:lvl1pPr>
            <a:lvl2pPr marL="914400" lvl="1" indent="-385772" algn="l">
              <a:spcBef>
                <a:spcPts val="640"/>
              </a:spcBef>
              <a:spcAft>
                <a:spcPts val="0"/>
              </a:spcAft>
              <a:buSzPts val="2475"/>
              <a:buChar char="•"/>
              <a:defRPr sz="1707"/>
            </a:lvl2pPr>
            <a:lvl3pPr marL="1371600" lvl="2" indent="-366067" algn="l">
              <a:spcBef>
                <a:spcPts val="640"/>
              </a:spcBef>
              <a:spcAft>
                <a:spcPts val="0"/>
              </a:spcAft>
              <a:buSzPts val="2165"/>
              <a:buChar char="•"/>
              <a:defRPr sz="1493"/>
            </a:lvl3pPr>
            <a:lvl4pPr marL="1828800" lvl="3" indent="-346456" algn="l">
              <a:spcBef>
                <a:spcPts val="640"/>
              </a:spcBef>
              <a:spcAft>
                <a:spcPts val="0"/>
              </a:spcAft>
              <a:buSzPts val="1856"/>
              <a:buChar char="•"/>
              <a:defRPr sz="1280"/>
            </a:lvl4pPr>
            <a:lvl5pPr marL="2286000" lvl="4" indent="-346456" algn="l">
              <a:spcBef>
                <a:spcPts val="640"/>
              </a:spcBef>
              <a:spcAft>
                <a:spcPts val="0"/>
              </a:spcAft>
              <a:buSzPts val="1856"/>
              <a:buChar char="•"/>
              <a:defRPr sz="1280"/>
            </a:lvl5pPr>
            <a:lvl6pPr marL="2743200" lvl="5" indent="-346456" algn="l">
              <a:spcBef>
                <a:spcPts val="640"/>
              </a:spcBef>
              <a:spcAft>
                <a:spcPts val="0"/>
              </a:spcAft>
              <a:buSzPts val="1856"/>
              <a:buChar char="•"/>
              <a:defRPr sz="1280"/>
            </a:lvl6pPr>
            <a:lvl7pPr marL="3200400" lvl="6" indent="-346456" algn="l">
              <a:spcBef>
                <a:spcPts val="640"/>
              </a:spcBef>
              <a:spcAft>
                <a:spcPts val="0"/>
              </a:spcAft>
              <a:buSzPts val="1856"/>
              <a:buChar char="•"/>
              <a:defRPr sz="1280"/>
            </a:lvl7pPr>
            <a:lvl8pPr marL="3657600" lvl="7" indent="-346456" algn="l">
              <a:spcBef>
                <a:spcPts val="640"/>
              </a:spcBef>
              <a:spcAft>
                <a:spcPts val="0"/>
              </a:spcAft>
              <a:buSzPts val="1856"/>
              <a:buChar char="•"/>
              <a:defRPr sz="1280"/>
            </a:lvl8pPr>
            <a:lvl9pPr marL="4114800" lvl="8" indent="-346456" algn="l">
              <a:spcBef>
                <a:spcPts val="640"/>
              </a:spcBef>
              <a:spcAft>
                <a:spcPts val="640"/>
              </a:spcAft>
              <a:buSzPts val="1856"/>
              <a:buChar char="•"/>
              <a:defRPr sz="1280"/>
            </a:lvl9pPr>
          </a:lstStyle>
          <a:p>
            <a:endParaRPr/>
          </a:p>
        </p:txBody>
      </p:sp>
      <p:sp>
        <p:nvSpPr>
          <p:cNvPr id="53" name="Google Shape;53;p5"/>
          <p:cNvSpPr txBox="1">
            <a:spLocks noGrp="1"/>
          </p:cNvSpPr>
          <p:nvPr>
            <p:ph type="body" idx="2"/>
          </p:nvPr>
        </p:nvSpPr>
        <p:spPr>
          <a:xfrm>
            <a:off x="6595872" y="2667000"/>
            <a:ext cx="4986528" cy="3346824"/>
          </a:xfrm>
          <a:prstGeom prst="rect">
            <a:avLst/>
          </a:prstGeom>
          <a:noFill/>
          <a:ln>
            <a:noFill/>
          </a:ln>
        </p:spPr>
        <p:txBody>
          <a:bodyPr spcFirstLastPara="1" wrap="square" lIns="91425" tIns="45700" rIns="91425" bIns="45700" anchor="ctr" anchorCtr="0"/>
          <a:lstStyle>
            <a:lvl1pPr marL="457200" lvl="0" indent="-405384" algn="l">
              <a:spcBef>
                <a:spcPts val="384"/>
              </a:spcBef>
              <a:spcAft>
                <a:spcPts val="0"/>
              </a:spcAft>
              <a:buSzPts val="2784"/>
              <a:buChar char="•"/>
              <a:defRPr sz="1920"/>
            </a:lvl1pPr>
            <a:lvl2pPr marL="914400" lvl="1" indent="-385772" algn="l">
              <a:spcBef>
                <a:spcPts val="640"/>
              </a:spcBef>
              <a:spcAft>
                <a:spcPts val="0"/>
              </a:spcAft>
              <a:buSzPts val="2475"/>
              <a:buChar char="•"/>
              <a:defRPr sz="1707"/>
            </a:lvl2pPr>
            <a:lvl3pPr marL="1371600" lvl="2" indent="-366067" algn="l">
              <a:spcBef>
                <a:spcPts val="640"/>
              </a:spcBef>
              <a:spcAft>
                <a:spcPts val="0"/>
              </a:spcAft>
              <a:buSzPts val="2165"/>
              <a:buChar char="•"/>
              <a:defRPr sz="1493"/>
            </a:lvl3pPr>
            <a:lvl4pPr marL="1828800" lvl="3" indent="-346456" algn="l">
              <a:spcBef>
                <a:spcPts val="640"/>
              </a:spcBef>
              <a:spcAft>
                <a:spcPts val="0"/>
              </a:spcAft>
              <a:buSzPts val="1856"/>
              <a:buChar char="•"/>
              <a:defRPr sz="1280"/>
            </a:lvl4pPr>
            <a:lvl5pPr marL="2286000" lvl="4" indent="-346456" algn="l">
              <a:spcBef>
                <a:spcPts val="640"/>
              </a:spcBef>
              <a:spcAft>
                <a:spcPts val="0"/>
              </a:spcAft>
              <a:buSzPts val="1856"/>
              <a:buChar char="•"/>
              <a:defRPr sz="1280"/>
            </a:lvl5pPr>
            <a:lvl6pPr marL="2743200" lvl="5" indent="-346456" algn="l">
              <a:spcBef>
                <a:spcPts val="640"/>
              </a:spcBef>
              <a:spcAft>
                <a:spcPts val="0"/>
              </a:spcAft>
              <a:buSzPts val="1856"/>
              <a:buChar char="•"/>
              <a:defRPr sz="1280"/>
            </a:lvl6pPr>
            <a:lvl7pPr marL="3200400" lvl="6" indent="-346456" algn="l">
              <a:spcBef>
                <a:spcPts val="640"/>
              </a:spcBef>
              <a:spcAft>
                <a:spcPts val="0"/>
              </a:spcAft>
              <a:buSzPts val="1856"/>
              <a:buChar char="•"/>
              <a:defRPr sz="1280"/>
            </a:lvl7pPr>
            <a:lvl8pPr marL="3657600" lvl="7" indent="-346456" algn="l">
              <a:spcBef>
                <a:spcPts val="640"/>
              </a:spcBef>
              <a:spcAft>
                <a:spcPts val="0"/>
              </a:spcAft>
              <a:buSzPts val="1856"/>
              <a:buChar char="•"/>
              <a:defRPr sz="1280"/>
            </a:lvl8pPr>
            <a:lvl9pPr marL="4114800" lvl="8" indent="-346456" algn="l">
              <a:spcBef>
                <a:spcPts val="640"/>
              </a:spcBef>
              <a:spcAft>
                <a:spcPts val="640"/>
              </a:spcAft>
              <a:buSzPts val="1856"/>
              <a:buChar char="•"/>
              <a:defRPr sz="1280"/>
            </a:lvl9pPr>
          </a:lstStyle>
          <a:p>
            <a:endParaRPr/>
          </a:p>
        </p:txBody>
      </p:sp>
      <p:sp>
        <p:nvSpPr>
          <p:cNvPr id="54" name="Google Shape;54;p5"/>
          <p:cNvSpPr txBox="1">
            <a:spLocks noGrp="1"/>
          </p:cNvSpPr>
          <p:nvPr>
            <p:ph type="dt" idx="10"/>
          </p:nvPr>
        </p:nvSpPr>
        <p:spPr>
          <a:xfrm>
            <a:off x="9811573" y="6116071"/>
            <a:ext cx="1143297"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2649330" y="6116071"/>
            <a:ext cx="7086023"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sldNum" idx="12"/>
          </p:nvPr>
        </p:nvSpPr>
        <p:spPr>
          <a:xfrm>
            <a:off x="11031090" y="6116071"/>
            <a:ext cx="5513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928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ZA" dirty="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dirty="0"/>
              <a:t>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4" cy="6371351"/>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Thank You</a:t>
            </a:r>
            <a:endParaRPr lang="en-ZA" dirty="0"/>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11759998"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rgbClr val="2C3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ZA" smtClean="0"/>
              <a:pPr/>
              <a:t>‹#›</a:t>
            </a:fld>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0"/>
            <a:ext cx="11759998" cy="684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8" name="Picture 7">
            <a:extLst>
              <a:ext uri="{FF2B5EF4-FFF2-40B4-BE49-F238E27FC236}">
                <a16:creationId xmlns:a16="http://schemas.microsoft.com/office/drawing/2014/main" id="{1E26D070-BCE3-244B-AF0F-6B57972AB2F4}"/>
              </a:ext>
            </a:extLst>
          </p:cNvPr>
          <p:cNvPicPr>
            <a:picLocks noChangeAspect="1"/>
          </p:cNvPicPr>
          <p:nvPr userDrawn="1"/>
        </p:nvPicPr>
        <p:blipFill>
          <a:blip r:embed="rId26"/>
          <a:stretch>
            <a:fillRect/>
          </a:stretch>
        </p:blipFill>
        <p:spPr>
          <a:xfrm>
            <a:off x="432000" y="6417902"/>
            <a:ext cx="2686929" cy="338892"/>
          </a:xfrm>
          <a:prstGeom prst="rect">
            <a:avLst/>
          </a:prstGeom>
        </p:spPr>
      </p:pic>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037949" y="6439817"/>
            <a:ext cx="3684099" cy="295062"/>
          </a:xfrm>
          <a:prstGeom prst="rect">
            <a:avLst/>
          </a:prstGeom>
          <a:noFill/>
        </p:spPr>
        <p:txBody>
          <a:bodyPr vert="horz" lIns="0" tIns="0" rIns="0" bIns="0" rtlCol="0" anchor="ctr"/>
          <a:lstStyle>
            <a:lvl1pPr algn="l">
              <a:defRPr sz="1800">
                <a:solidFill>
                  <a:srgbClr val="DADADA"/>
                </a:solidFill>
              </a:defRPr>
            </a:lvl1pPr>
          </a:lstStyle>
          <a:p>
            <a:endParaRPr lang="en-ZA" dirty="0"/>
          </a:p>
        </p:txBody>
      </p:sp>
      <p:sp>
        <p:nvSpPr>
          <p:cNvPr id="10" name="Rectangle 9">
            <a:extLst>
              <a:ext uri="{FF2B5EF4-FFF2-40B4-BE49-F238E27FC236}">
                <a16:creationId xmlns:a16="http://schemas.microsoft.com/office/drawing/2014/main" id="{3DF8A1A6-7B54-3B41-A653-45A588B52009}"/>
              </a:ext>
            </a:extLst>
          </p:cNvPr>
          <p:cNvSpPr/>
          <p:nvPr userDrawn="1"/>
        </p:nvSpPr>
        <p:spPr>
          <a:xfrm>
            <a:off x="8047122" y="6402685"/>
            <a:ext cx="3712876" cy="369332"/>
          </a:xfrm>
          <a:prstGeom prst="rect">
            <a:avLst/>
          </a:prstGeom>
        </p:spPr>
        <p:txBody>
          <a:bodyPr wrap="none">
            <a:spAutoFit/>
          </a:bodyPr>
          <a:lstStyle/>
          <a:p>
            <a:r>
              <a:rPr lang="en-ZA" dirty="0">
                <a:solidFill>
                  <a:srgbClr val="DADADA"/>
                </a:solidFill>
              </a:rPr>
              <a:t>http://</a:t>
            </a:r>
            <a:r>
              <a:rPr lang="en-ZA" dirty="0" err="1">
                <a:solidFill>
                  <a:srgbClr val="DADADA"/>
                </a:solidFill>
              </a:rPr>
              <a:t>dmtclearinghouse.esipfed.org</a:t>
            </a:r>
            <a:endParaRPr lang="en-ZA" dirty="0">
              <a:solidFill>
                <a:srgbClr val="DADADA"/>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2" r:id="rId22"/>
    <p:sldLayoutId id="2147483675" r:id="rId23"/>
    <p:sldLayoutId id="2147483676" r:id="rId24"/>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mericangeosciences.org/workforce/compass"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6.jpg"/><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9.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bit.ly/DMTC-ws-feedback" TargetMode="External"/><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hyperlink" Target="https://eoscpilot.eu/content/d75-strategy-sustainable-development-skills-and-capabilities" TargetMode="Externa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dmtclearinghouse.esipfed.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9.JP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imls-dmt/resources-workflow/blob/master/Nov17_2018_SelectionCriteria.pdf" TargetMode="External"/><Relationship Id="rId7" Type="http://schemas.openxmlformats.org/officeDocument/2006/relationships/hyperlink" Target="http://bit.ly/2019-ESA-feedback"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hyperlink" Target="mailto:clearinghouseEd@dmtclearinghouse.esipfed.org" TargetMode="External"/><Relationship Id="rId5" Type="http://schemas.openxmlformats.org/officeDocument/2006/relationships/hyperlink" Target="http://dublincore.org/specifications/lrmi/" TargetMode="External"/><Relationship Id="rId4" Type="http://schemas.openxmlformats.org/officeDocument/2006/relationships/hyperlink" Target="https://github.com/imls-dmt/resources-workflow/blob/master/Tutorial%20for%20Submitting%20Educational%20Resource%20Metadata.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Hands pulling rope. ">
            <a:extLst>
              <a:ext uri="{FF2B5EF4-FFF2-40B4-BE49-F238E27FC236}">
                <a16:creationId xmlns:a16="http://schemas.microsoft.com/office/drawing/2014/main" id="{0A3010BB-18B6-F940-BC23-6734B98BCBF5}"/>
              </a:ext>
            </a:extLst>
          </p:cNvPr>
          <p:cNvPicPr>
            <a:picLocks noGrp="1" noChangeAspect="1"/>
          </p:cNvPicPr>
          <p:nvPr>
            <p:ph type="pic" sz="quarter" idx="10"/>
          </p:nvPr>
        </p:nvPicPr>
        <p:blipFill>
          <a:blip r:embed="rId2"/>
          <a:srcRect l="2084" r="2084"/>
          <a:stretch>
            <a:fillRect/>
          </a:stretch>
        </p:blipFill>
        <p:spPr>
          <a:xfrm>
            <a:off x="-1" y="0"/>
            <a:ext cx="9858175"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1214847"/>
          </a:xfrm>
        </p:spPr>
        <p:txBody>
          <a:bodyPr/>
          <a:lstStyle/>
          <a:p>
            <a:r>
              <a:rPr lang="en-ZA" dirty="0"/>
              <a:t>An Overview</a:t>
            </a:r>
          </a:p>
          <a:p>
            <a:r>
              <a:rPr lang="en-ZA" dirty="0"/>
              <a:t>Karl Benedict (University of New Mexico) &amp; </a:t>
            </a:r>
            <a:br>
              <a:rPr lang="en-ZA" dirty="0"/>
            </a:br>
            <a:r>
              <a:rPr lang="en-ZA" dirty="0"/>
              <a:t>Nancy </a:t>
            </a:r>
            <a:r>
              <a:rPr lang="en-ZA" dirty="0" err="1"/>
              <a:t>Hoebelheinrich</a:t>
            </a:r>
            <a:r>
              <a:rPr lang="en-ZA" dirty="0"/>
              <a:t> (Knowledge Motifs LLC)</a:t>
            </a:r>
          </a:p>
        </p:txBody>
      </p:sp>
      <p:sp>
        <p:nvSpPr>
          <p:cNvPr id="9" name="TextBox 8">
            <a:extLst>
              <a:ext uri="{FF2B5EF4-FFF2-40B4-BE49-F238E27FC236}">
                <a16:creationId xmlns:a16="http://schemas.microsoft.com/office/drawing/2014/main" id="{BEA6148A-5DF1-CF42-AAE3-9010F64BD7EB}"/>
              </a:ext>
            </a:extLst>
          </p:cNvPr>
          <p:cNvSpPr txBox="1"/>
          <p:nvPr/>
        </p:nvSpPr>
        <p:spPr>
          <a:xfrm>
            <a:off x="0" y="6488668"/>
            <a:ext cx="2630848" cy="369332"/>
          </a:xfrm>
          <a:prstGeom prst="rect">
            <a:avLst/>
          </a:prstGeom>
          <a:noFill/>
        </p:spPr>
        <p:txBody>
          <a:bodyPr wrap="none" rtlCol="0">
            <a:spAutoFit/>
          </a:bodyPr>
          <a:lstStyle/>
          <a:p>
            <a:r>
              <a:rPr lang="en-US" dirty="0">
                <a:solidFill>
                  <a:schemeClr val="bg1"/>
                </a:solidFill>
              </a:rPr>
              <a:t>Image from Shutterstock</a:t>
            </a:r>
          </a:p>
        </p:txBody>
      </p:sp>
      <p:sp>
        <p:nvSpPr>
          <p:cNvPr id="2" name="Rectangle 1">
            <a:extLst>
              <a:ext uri="{FF2B5EF4-FFF2-40B4-BE49-F238E27FC236}">
                <a16:creationId xmlns:a16="http://schemas.microsoft.com/office/drawing/2014/main" id="{5593FFF4-BFE0-5E48-9074-D1EEBA1CD978}"/>
              </a:ext>
            </a:extLst>
          </p:cNvPr>
          <p:cNvSpPr/>
          <p:nvPr/>
        </p:nvSpPr>
        <p:spPr>
          <a:xfrm>
            <a:off x="5920235" y="6375288"/>
            <a:ext cx="3860352" cy="461665"/>
          </a:xfrm>
          <a:prstGeom prst="rect">
            <a:avLst/>
          </a:prstGeom>
        </p:spPr>
        <p:txBody>
          <a:bodyPr wrap="none">
            <a:spAutoFit/>
          </a:bodyPr>
          <a:lstStyle/>
          <a:p>
            <a:r>
              <a:rPr lang="en-US" sz="2400" dirty="0">
                <a:solidFill>
                  <a:schemeClr val="bg1"/>
                </a:solidFill>
              </a:rPr>
              <a:t>http://</a:t>
            </a:r>
            <a:r>
              <a:rPr lang="en-US" sz="2400" dirty="0" err="1">
                <a:solidFill>
                  <a:schemeClr val="bg1"/>
                </a:solidFill>
              </a:rPr>
              <a:t>bit.ly</a:t>
            </a:r>
            <a:r>
              <a:rPr lang="en-US" sz="2400" dirty="0">
                <a:solidFill>
                  <a:schemeClr val="bg1"/>
                </a:solidFill>
              </a:rPr>
              <a:t>/dmtc-2019-ALISE</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Related work</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a:xfrm>
            <a:off x="11760000" y="6382649"/>
            <a:ext cx="432000" cy="432000"/>
          </a:xfrm>
        </p:spPr>
        <p:txBody>
          <a:bodyPr/>
          <a:lstStyle/>
          <a:p>
            <a:fld id="{19B51A1E-902D-48AF-9020-955120F399B6}" type="slidenum">
              <a:rPr lang="en-ZA" smtClean="0"/>
              <a:pPr/>
              <a:t>10</a:t>
            </a:fld>
            <a:endParaRPr lang="en-ZA" dirty="0"/>
          </a:p>
        </p:txBody>
      </p:sp>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a:xfrm>
            <a:off x="432000" y="2057400"/>
            <a:ext cx="5129556" cy="3811588"/>
          </a:xfrm>
        </p:spPr>
        <p:txBody>
          <a:bodyPr/>
          <a:lstStyle/>
          <a:p>
            <a:pPr marL="457200" indent="-457200">
              <a:buFont typeface="Arial" panose="020B0604020202020204" pitchFamily="34" charset="0"/>
              <a:buChar char="•"/>
            </a:pPr>
            <a:r>
              <a:rPr lang="en-US" sz="3200" dirty="0"/>
              <a:t>Identifying core knowledge, skills, and competencies</a:t>
            </a:r>
          </a:p>
          <a:p>
            <a:pPr marL="914400" lvl="1" indent="-457200">
              <a:buFont typeface="Arial" panose="020B0604020202020204" pitchFamily="34" charset="0"/>
              <a:buChar char="•"/>
            </a:pPr>
            <a:r>
              <a:rPr lang="en-US" sz="3000" dirty="0"/>
              <a:t>Informing assessment planning</a:t>
            </a:r>
          </a:p>
          <a:p>
            <a:pPr marL="914400" lvl="1" indent="-457200">
              <a:buFont typeface="Arial" panose="020B0604020202020204" pitchFamily="34" charset="0"/>
              <a:buChar char="•"/>
            </a:pPr>
            <a:r>
              <a:rPr lang="en-US" sz="3000" dirty="0"/>
              <a:t>Contributing an American Geosciences Institute </a:t>
            </a:r>
            <a:r>
              <a:rPr lang="en-US" sz="3000" dirty="0">
                <a:hlinkClick r:id="rId3"/>
              </a:rPr>
              <a:t>Career Compass</a:t>
            </a:r>
            <a:endParaRPr lang="en-US" sz="2800" dirty="0"/>
          </a:p>
        </p:txBody>
      </p:sp>
      <p:pic>
        <p:nvPicPr>
          <p:cNvPr id="5" name="Picture 4">
            <a:extLst>
              <a:ext uri="{FF2B5EF4-FFF2-40B4-BE49-F238E27FC236}">
                <a16:creationId xmlns:a16="http://schemas.microsoft.com/office/drawing/2014/main" id="{B00A480C-E096-2D4C-A50E-9562BE346E3E}"/>
              </a:ext>
            </a:extLst>
          </p:cNvPr>
          <p:cNvPicPr>
            <a:picLocks noChangeAspect="1"/>
          </p:cNvPicPr>
          <p:nvPr/>
        </p:nvPicPr>
        <p:blipFill>
          <a:blip r:embed="rId4"/>
          <a:stretch>
            <a:fillRect/>
          </a:stretch>
        </p:blipFill>
        <p:spPr>
          <a:xfrm>
            <a:off x="4724031" y="212942"/>
            <a:ext cx="5003043" cy="303756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B3FCFF-5FB0-5743-9B68-7523C8968CCB}"/>
              </a:ext>
            </a:extLst>
          </p:cNvPr>
          <p:cNvPicPr>
            <a:picLocks noChangeAspect="1"/>
          </p:cNvPicPr>
          <p:nvPr/>
        </p:nvPicPr>
        <p:blipFill>
          <a:blip r:embed="rId5"/>
          <a:stretch>
            <a:fillRect/>
          </a:stretch>
        </p:blipFill>
        <p:spPr>
          <a:xfrm>
            <a:off x="6841509" y="2571061"/>
            <a:ext cx="5350491" cy="3811588"/>
          </a:xfrm>
          <a:prstGeom prst="rect">
            <a:avLst/>
          </a:prstGeom>
        </p:spPr>
      </p:pic>
      <p:sp>
        <p:nvSpPr>
          <p:cNvPr id="3" name="Rectangle 2">
            <a:extLst>
              <a:ext uri="{FF2B5EF4-FFF2-40B4-BE49-F238E27FC236}">
                <a16:creationId xmlns:a16="http://schemas.microsoft.com/office/drawing/2014/main" id="{1EF140EE-55AE-C642-AE65-B93A30F624DA}"/>
              </a:ext>
            </a:extLst>
          </p:cNvPr>
          <p:cNvSpPr/>
          <p:nvPr/>
        </p:nvSpPr>
        <p:spPr>
          <a:xfrm>
            <a:off x="806075" y="5898446"/>
            <a:ext cx="3951723" cy="369332"/>
          </a:xfrm>
          <a:prstGeom prst="rect">
            <a:avLst/>
          </a:prstGeom>
        </p:spPr>
        <p:txBody>
          <a:bodyPr wrap="none">
            <a:spAutoFit/>
          </a:bodyPr>
          <a:lstStyle/>
          <a:p>
            <a:r>
              <a:rPr lang="en-US" dirty="0"/>
              <a:t>Survey: http://</a:t>
            </a:r>
            <a:r>
              <a:rPr lang="en-US" dirty="0" err="1"/>
              <a:t>bit.ly</a:t>
            </a:r>
            <a:r>
              <a:rPr lang="en-US" dirty="0"/>
              <a:t>/data-competencies</a:t>
            </a:r>
          </a:p>
        </p:txBody>
      </p:sp>
    </p:spTree>
    <p:extLst>
      <p:ext uri="{BB962C8B-B14F-4D97-AF65-F5344CB8AC3E}">
        <p14:creationId xmlns:p14="http://schemas.microsoft.com/office/powerpoint/2010/main" val="204813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Platform Migration</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a:xfrm>
            <a:off x="11760000" y="6382649"/>
            <a:ext cx="432000" cy="432000"/>
          </a:xfrm>
        </p:spPr>
        <p:txBody>
          <a:bodyPr/>
          <a:lstStyle/>
          <a:p>
            <a:fld id="{19B51A1E-902D-48AF-9020-955120F399B6}" type="slidenum">
              <a:rPr lang="en-ZA" smtClean="0"/>
              <a:pPr/>
              <a:t>11</a:t>
            </a:fld>
            <a:endParaRPr lang="en-ZA" dirty="0"/>
          </a:p>
        </p:txBody>
      </p:sp>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a:xfrm>
            <a:off x="432000" y="2057400"/>
            <a:ext cx="5016000" cy="3811588"/>
          </a:xfrm>
        </p:spPr>
        <p:txBody>
          <a:bodyPr/>
          <a:lstStyle/>
          <a:p>
            <a:pPr marL="457200" indent="-457200">
              <a:buFont typeface="Arial" panose="020B0604020202020204" pitchFamily="34" charset="0"/>
              <a:buChar char="•"/>
            </a:pPr>
            <a:r>
              <a:rPr lang="en-US" sz="3200" dirty="0"/>
              <a:t>Currently on Drupal 7</a:t>
            </a:r>
          </a:p>
          <a:p>
            <a:pPr marL="457200" indent="-457200">
              <a:buFont typeface="Arial" panose="020B0604020202020204" pitchFamily="34" charset="0"/>
              <a:buChar char="•"/>
            </a:pPr>
            <a:r>
              <a:rPr lang="en-US" sz="3200" dirty="0"/>
              <a:t>Drupal 7 &amp; 8 End-of-Life: November 2021</a:t>
            </a:r>
          </a:p>
          <a:p>
            <a:pPr marL="457200" indent="-457200">
              <a:buFont typeface="Arial" panose="020B0604020202020204" pitchFamily="34" charset="0"/>
              <a:buChar char="•"/>
            </a:pPr>
            <a:r>
              <a:rPr lang="en-US" sz="3200" dirty="0"/>
              <a:t>Decouple Conjoined ESIP Web Assets – DMTC and Commons</a:t>
            </a:r>
          </a:p>
          <a:p>
            <a:pPr marL="457200" indent="-457200">
              <a:buFont typeface="Arial" panose="020B0604020202020204" pitchFamily="34" charset="0"/>
              <a:buChar char="•"/>
            </a:pPr>
            <a:r>
              <a:rPr lang="en-US" sz="3200" dirty="0"/>
              <a:t>Build for Long-Term Sustainability</a:t>
            </a:r>
          </a:p>
          <a:p>
            <a:pPr marL="457200" indent="-457200">
              <a:buFont typeface="Arial" panose="020B0604020202020204" pitchFamily="34" charset="0"/>
              <a:buChar char="•"/>
            </a:pPr>
            <a:endParaRPr lang="en-US" sz="3000" dirty="0"/>
          </a:p>
        </p:txBody>
      </p:sp>
      <p:pic>
        <p:nvPicPr>
          <p:cNvPr id="3" name="Picture 2">
            <a:extLst>
              <a:ext uri="{FF2B5EF4-FFF2-40B4-BE49-F238E27FC236}">
                <a16:creationId xmlns:a16="http://schemas.microsoft.com/office/drawing/2014/main" id="{D79C7162-1765-C646-8778-62B60A6B1EE4}"/>
              </a:ext>
            </a:extLst>
          </p:cNvPr>
          <p:cNvPicPr>
            <a:picLocks noChangeAspect="1"/>
          </p:cNvPicPr>
          <p:nvPr/>
        </p:nvPicPr>
        <p:blipFill>
          <a:blip r:embed="rId3"/>
          <a:stretch>
            <a:fillRect/>
          </a:stretch>
        </p:blipFill>
        <p:spPr>
          <a:xfrm>
            <a:off x="5664000" y="319276"/>
            <a:ext cx="6096000" cy="3048000"/>
          </a:xfrm>
          <a:prstGeom prst="rect">
            <a:avLst/>
          </a:prstGeom>
        </p:spPr>
      </p:pic>
      <p:sp>
        <p:nvSpPr>
          <p:cNvPr id="5" name="Rectangle 4">
            <a:extLst>
              <a:ext uri="{FF2B5EF4-FFF2-40B4-BE49-F238E27FC236}">
                <a16:creationId xmlns:a16="http://schemas.microsoft.com/office/drawing/2014/main" id="{C6AE7326-9496-D445-9953-1EE7F8D7C1EB}"/>
              </a:ext>
            </a:extLst>
          </p:cNvPr>
          <p:cNvSpPr/>
          <p:nvPr/>
        </p:nvSpPr>
        <p:spPr>
          <a:xfrm>
            <a:off x="8878033" y="308768"/>
            <a:ext cx="3097967" cy="430887"/>
          </a:xfrm>
          <a:prstGeom prst="rect">
            <a:avLst/>
          </a:prstGeom>
        </p:spPr>
        <p:txBody>
          <a:bodyPr wrap="square">
            <a:spAutoFit/>
          </a:bodyPr>
          <a:lstStyle/>
          <a:p>
            <a:r>
              <a:rPr lang="en-US" sz="1100" dirty="0"/>
              <a:t>FROM: https://</a:t>
            </a:r>
            <a:r>
              <a:rPr lang="en-US" sz="1100" dirty="0" err="1"/>
              <a:t>devcollaborative.com</a:t>
            </a:r>
            <a:r>
              <a:rPr lang="en-US" sz="1100" dirty="0"/>
              <a:t>/blog/drupal-7-8-support-ends-nov-2021-whats-nonprofit-do</a:t>
            </a:r>
          </a:p>
        </p:txBody>
      </p:sp>
      <p:sp>
        <p:nvSpPr>
          <p:cNvPr id="8" name="Down Arrow 7">
            <a:extLst>
              <a:ext uri="{FF2B5EF4-FFF2-40B4-BE49-F238E27FC236}">
                <a16:creationId xmlns:a16="http://schemas.microsoft.com/office/drawing/2014/main" id="{25B41183-0674-9B4A-B3BA-87BD7F2BB1F7}"/>
              </a:ext>
            </a:extLst>
          </p:cNvPr>
          <p:cNvSpPr/>
          <p:nvPr/>
        </p:nvSpPr>
        <p:spPr>
          <a:xfrm>
            <a:off x="7917521" y="3490725"/>
            <a:ext cx="1588958" cy="63157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DCF698C-242D-0541-A592-FCCBF3279B8F}"/>
              </a:ext>
            </a:extLst>
          </p:cNvPr>
          <p:cNvGrpSpPr/>
          <p:nvPr/>
        </p:nvGrpSpPr>
        <p:grpSpPr>
          <a:xfrm>
            <a:off x="6026262" y="4245744"/>
            <a:ext cx="5371475" cy="1948723"/>
            <a:chOff x="6096000" y="4220070"/>
            <a:chExt cx="5371475" cy="1948723"/>
          </a:xfrm>
        </p:grpSpPr>
        <p:sp>
          <p:nvSpPr>
            <p:cNvPr id="9" name="Rectangle 8">
              <a:extLst>
                <a:ext uri="{FF2B5EF4-FFF2-40B4-BE49-F238E27FC236}">
                  <a16:creationId xmlns:a16="http://schemas.microsoft.com/office/drawing/2014/main" id="{FD53F076-EC52-3B46-896F-9524BE15B089}"/>
                </a:ext>
              </a:extLst>
            </p:cNvPr>
            <p:cNvSpPr/>
            <p:nvPr/>
          </p:nvSpPr>
          <p:spPr>
            <a:xfrm>
              <a:off x="6096000" y="5569186"/>
              <a:ext cx="5371475" cy="599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Management</a:t>
              </a:r>
            </a:p>
          </p:txBody>
        </p:sp>
        <p:sp>
          <p:nvSpPr>
            <p:cNvPr id="19" name="Rectangle 18">
              <a:extLst>
                <a:ext uri="{FF2B5EF4-FFF2-40B4-BE49-F238E27FC236}">
                  <a16:creationId xmlns:a16="http://schemas.microsoft.com/office/drawing/2014/main" id="{596A79CB-A4DE-D34C-88E8-4D7DFC314108}"/>
                </a:ext>
              </a:extLst>
            </p:cNvPr>
            <p:cNvSpPr/>
            <p:nvPr/>
          </p:nvSpPr>
          <p:spPr>
            <a:xfrm>
              <a:off x="6096000" y="4894628"/>
              <a:ext cx="5371475" cy="599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Services – REST API</a:t>
              </a:r>
            </a:p>
          </p:txBody>
        </p:sp>
        <p:sp>
          <p:nvSpPr>
            <p:cNvPr id="21" name="Rectangle 20">
              <a:extLst>
                <a:ext uri="{FF2B5EF4-FFF2-40B4-BE49-F238E27FC236}">
                  <a16:creationId xmlns:a16="http://schemas.microsoft.com/office/drawing/2014/main" id="{9021ED2B-99AF-0845-B6CE-CB143F2BACA0}"/>
                </a:ext>
              </a:extLst>
            </p:cNvPr>
            <p:cNvSpPr/>
            <p:nvPr/>
          </p:nvSpPr>
          <p:spPr>
            <a:xfrm>
              <a:off x="6096000" y="4220070"/>
              <a:ext cx="5371475" cy="599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Applications</a:t>
              </a:r>
            </a:p>
          </p:txBody>
        </p:sp>
        <p:pic>
          <p:nvPicPr>
            <p:cNvPr id="15" name="Picture 14" descr="A drawing of a face&#10;&#10;Description automatically generated">
              <a:extLst>
                <a:ext uri="{FF2B5EF4-FFF2-40B4-BE49-F238E27FC236}">
                  <a16:creationId xmlns:a16="http://schemas.microsoft.com/office/drawing/2014/main" id="{D7BA9BD0-60E2-FE4B-98C6-DABF840757E1}"/>
                </a:ext>
              </a:extLst>
            </p:cNvPr>
            <p:cNvPicPr>
              <a:picLocks noChangeAspect="1"/>
            </p:cNvPicPr>
            <p:nvPr/>
          </p:nvPicPr>
          <p:blipFill>
            <a:blip r:embed="rId4"/>
            <a:stretch>
              <a:fillRect/>
            </a:stretch>
          </p:blipFill>
          <p:spPr>
            <a:xfrm>
              <a:off x="6211549" y="5619521"/>
              <a:ext cx="938759" cy="502318"/>
            </a:xfrm>
            <a:prstGeom prst="rect">
              <a:avLst/>
            </a:prstGeom>
          </p:spPr>
        </p:pic>
        <p:sp>
          <p:nvSpPr>
            <p:cNvPr id="25" name="TextBox 24">
              <a:extLst>
                <a:ext uri="{FF2B5EF4-FFF2-40B4-BE49-F238E27FC236}">
                  <a16:creationId xmlns:a16="http://schemas.microsoft.com/office/drawing/2014/main" id="{5746B58C-0F6F-474D-BCC3-AB46388D7383}"/>
                </a:ext>
              </a:extLst>
            </p:cNvPr>
            <p:cNvSpPr txBox="1"/>
            <p:nvPr/>
          </p:nvSpPr>
          <p:spPr>
            <a:xfrm>
              <a:off x="7150308" y="5558819"/>
              <a:ext cx="391454" cy="584775"/>
            </a:xfrm>
            <a:prstGeom prst="rect">
              <a:avLst/>
            </a:prstGeom>
            <a:noFill/>
          </p:spPr>
          <p:txBody>
            <a:bodyPr wrap="none" rtlCol="0">
              <a:spAutoFit/>
            </a:bodyPr>
            <a:lstStyle/>
            <a:p>
              <a:r>
                <a:rPr lang="en-US" sz="3200" dirty="0">
                  <a:solidFill>
                    <a:schemeClr val="bg1"/>
                  </a:solidFill>
                </a:rPr>
                <a:t>+</a:t>
              </a:r>
            </a:p>
          </p:txBody>
        </p:sp>
        <p:pic>
          <p:nvPicPr>
            <p:cNvPr id="26" name="Picture 25">
              <a:extLst>
                <a:ext uri="{FF2B5EF4-FFF2-40B4-BE49-F238E27FC236}">
                  <a16:creationId xmlns:a16="http://schemas.microsoft.com/office/drawing/2014/main" id="{F81FE854-DEFE-724F-92BC-D24D13387D71}"/>
                </a:ext>
              </a:extLst>
            </p:cNvPr>
            <p:cNvPicPr>
              <a:picLocks noChangeAspect="1"/>
            </p:cNvPicPr>
            <p:nvPr/>
          </p:nvPicPr>
          <p:blipFill>
            <a:blip r:embed="rId5"/>
            <a:stretch>
              <a:fillRect/>
            </a:stretch>
          </p:blipFill>
          <p:spPr>
            <a:xfrm>
              <a:off x="6096000" y="4969785"/>
              <a:ext cx="1588958" cy="449292"/>
            </a:xfrm>
            <a:prstGeom prst="rect">
              <a:avLst/>
            </a:prstGeom>
          </p:spPr>
        </p:pic>
      </p:grpSp>
    </p:spTree>
    <p:extLst>
      <p:ext uri="{BB962C8B-B14F-4D97-AF65-F5344CB8AC3E}">
        <p14:creationId xmlns:p14="http://schemas.microsoft.com/office/powerpoint/2010/main" val="181467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35" r="15635"/>
          <a:stretch>
            <a:fillRect/>
          </a:stretch>
        </p:blipFill>
        <p:spPr>
          <a:xfrm>
            <a:off x="-1" y="0"/>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Browse &amp; Search</a:t>
            </a:r>
          </a:p>
        </p:txBody>
      </p:sp>
    </p:spTree>
    <p:extLst>
      <p:ext uri="{BB962C8B-B14F-4D97-AF65-F5344CB8AC3E}">
        <p14:creationId xmlns:p14="http://schemas.microsoft.com/office/powerpoint/2010/main" val="8806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35" r="15635"/>
          <a:stretch>
            <a:fillRect/>
          </a:stretch>
        </p:blipFill>
        <p:spPr>
          <a:xfrm>
            <a:off x="-1" y="0"/>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Resource Description &amp; Publication Workflow </a:t>
            </a:r>
          </a:p>
        </p:txBody>
      </p:sp>
    </p:spTree>
    <p:extLst>
      <p:ext uri="{BB962C8B-B14F-4D97-AF65-F5344CB8AC3E}">
        <p14:creationId xmlns:p14="http://schemas.microsoft.com/office/powerpoint/2010/main" val="56731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large body of water&#10;&#10;Description automatically generated">
            <a:extLst>
              <a:ext uri="{FF2B5EF4-FFF2-40B4-BE49-F238E27FC236}">
                <a16:creationId xmlns:a16="http://schemas.microsoft.com/office/drawing/2014/main" id="{7BF30561-0DA6-6B40-8303-91989B226E99}"/>
              </a:ext>
            </a:extLst>
          </p:cNvPr>
          <p:cNvPicPr>
            <a:picLocks noGrp="1" noChangeAspect="1"/>
          </p:cNvPicPr>
          <p:nvPr>
            <p:ph type="pic" sz="quarter" idx="10"/>
          </p:nvPr>
        </p:nvPicPr>
        <p:blipFill>
          <a:blip r:embed="rId2"/>
          <a:srcRect l="2084" r="2084"/>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How You Can Help and Evaluation</a:t>
            </a:r>
          </a:p>
        </p:txBody>
      </p:sp>
      <p:sp>
        <p:nvSpPr>
          <p:cNvPr id="11" name="TextBox 10">
            <a:extLst>
              <a:ext uri="{FF2B5EF4-FFF2-40B4-BE49-F238E27FC236}">
                <a16:creationId xmlns:a16="http://schemas.microsoft.com/office/drawing/2014/main" id="{4DC323AC-CE97-D344-B328-8E681017D831}"/>
              </a:ext>
            </a:extLst>
          </p:cNvPr>
          <p:cNvSpPr txBox="1"/>
          <p:nvPr/>
        </p:nvSpPr>
        <p:spPr>
          <a:xfrm>
            <a:off x="0" y="6488668"/>
            <a:ext cx="2630848" cy="369332"/>
          </a:xfrm>
          <a:prstGeom prst="rect">
            <a:avLst/>
          </a:prstGeom>
          <a:noFill/>
        </p:spPr>
        <p:txBody>
          <a:bodyPr wrap="none" rtlCol="0">
            <a:spAutoFit/>
          </a:bodyPr>
          <a:lstStyle/>
          <a:p>
            <a:r>
              <a:rPr lang="en-US" dirty="0">
                <a:solidFill>
                  <a:schemeClr val="bg1"/>
                </a:solidFill>
              </a:rPr>
              <a:t>Image from Shutterstock</a:t>
            </a:r>
          </a:p>
        </p:txBody>
      </p:sp>
    </p:spTree>
    <p:extLst>
      <p:ext uri="{BB962C8B-B14F-4D97-AF65-F5344CB8AC3E}">
        <p14:creationId xmlns:p14="http://schemas.microsoft.com/office/powerpoint/2010/main" val="402032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3F5FA6A-394A-6B47-AC21-45F0C787D212}"/>
              </a:ext>
            </a:extLst>
          </p:cNvPr>
          <p:cNvPicPr>
            <a:picLocks noGrp="1" noChangeAspect="1"/>
          </p:cNvPicPr>
          <p:nvPr>
            <p:ph type="pic" sz="quarter" idx="14"/>
          </p:nvPr>
        </p:nvPicPr>
        <p:blipFill>
          <a:blip r:embed="rId2"/>
          <a:srcRect t="23874" b="23874"/>
          <a:stretch>
            <a:fillRect/>
          </a:stretch>
        </p:blipFill>
        <p:spPr/>
      </p:pic>
      <p:sp>
        <p:nvSpPr>
          <p:cNvPr id="3" name="Content Placeholder 2">
            <a:extLst>
              <a:ext uri="{FF2B5EF4-FFF2-40B4-BE49-F238E27FC236}">
                <a16:creationId xmlns:a16="http://schemas.microsoft.com/office/drawing/2014/main" id="{2F43A666-530B-CE4F-9F84-1C8A0A44B9F9}"/>
              </a:ext>
            </a:extLst>
          </p:cNvPr>
          <p:cNvSpPr>
            <a:spLocks noGrp="1"/>
          </p:cNvSpPr>
          <p:nvPr>
            <p:ph sz="half" idx="1"/>
          </p:nvPr>
        </p:nvSpPr>
        <p:spPr>
          <a:xfrm>
            <a:off x="6096000" y="518053"/>
            <a:ext cx="5664000" cy="5383697"/>
          </a:xfrm>
          <a:solidFill>
            <a:schemeClr val="tx1">
              <a:alpha val="66000"/>
            </a:schemeClr>
          </a:solidFill>
        </p:spPr>
        <p:txBody>
          <a:bodyPr/>
          <a:lstStyle/>
          <a:p>
            <a:pPr algn="l"/>
            <a:r>
              <a:rPr lang="en-US" b="1" dirty="0"/>
              <a:t>Metadata &amp; Search Working Group </a:t>
            </a:r>
            <a:r>
              <a:rPr lang="en-US" dirty="0"/>
              <a:t>- assessing the current metadata schema used in the Clearinghouse and the search and browse capabilities built upon those metadata.</a:t>
            </a:r>
          </a:p>
          <a:p>
            <a:pPr algn="l"/>
            <a:r>
              <a:rPr lang="en-US" b="1" dirty="0"/>
              <a:t>Assessment Working Group </a:t>
            </a:r>
            <a:r>
              <a:rPr lang="en-US" dirty="0"/>
              <a:t>- prioritizing areas for assessment of the Clearinghouse and the training resources.</a:t>
            </a:r>
          </a:p>
          <a:p>
            <a:pPr algn="l"/>
            <a:r>
              <a:rPr lang="en-US" b="1" dirty="0"/>
              <a:t>Editorial Team </a:t>
            </a:r>
            <a:r>
              <a:rPr lang="en-US" dirty="0"/>
              <a:t>- contributing to the publication workflow for submitted training material metadata.</a:t>
            </a:r>
          </a:p>
          <a:p>
            <a:pPr algn="l"/>
            <a:r>
              <a:rPr lang="en-US" b="1" dirty="0"/>
              <a:t>Contributing New Materials </a:t>
            </a:r>
            <a:r>
              <a:rPr lang="en-US" dirty="0"/>
              <a:t>- identifying and providing metadata for integration into the Clearinghouse.</a:t>
            </a:r>
          </a:p>
          <a:p>
            <a:pPr algn="l"/>
            <a:endParaRPr lang="en-US" dirty="0"/>
          </a:p>
          <a:p>
            <a:pPr algn="l"/>
            <a:r>
              <a:rPr lang="en-US" sz="3200" dirty="0"/>
              <a:t>Presentation Evaluation:</a:t>
            </a:r>
          </a:p>
          <a:p>
            <a:pPr algn="l"/>
            <a:r>
              <a:rPr lang="en-US" sz="2800" dirty="0">
                <a:hlinkClick r:id="rId3">
                  <a:extLst>
                    <a:ext uri="{A12FA001-AC4F-418D-AE19-62706E023703}">
                      <ahyp:hlinkClr xmlns:ahyp="http://schemas.microsoft.com/office/drawing/2018/hyperlinkcolor" val="tx"/>
                    </a:ext>
                  </a:extLst>
                </a:hlinkClick>
              </a:rPr>
              <a:t>http://bit.ly/DMTC-</a:t>
            </a:r>
            <a:r>
              <a:rPr lang="en-US" sz="2800" dirty="0" err="1">
                <a:hlinkClick r:id="rId3">
                  <a:extLst>
                    <a:ext uri="{A12FA001-AC4F-418D-AE19-62706E023703}">
                      <ahyp:hlinkClr xmlns:ahyp="http://schemas.microsoft.com/office/drawing/2018/hyperlinkcolor" val="tx"/>
                    </a:ext>
                  </a:extLst>
                </a:hlinkClick>
              </a:rPr>
              <a:t>ws</a:t>
            </a:r>
            <a:r>
              <a:rPr lang="en-US" sz="2800" dirty="0">
                <a:hlinkClick r:id="rId3">
                  <a:extLst>
                    <a:ext uri="{A12FA001-AC4F-418D-AE19-62706E023703}">
                      <ahyp:hlinkClr xmlns:ahyp="http://schemas.microsoft.com/office/drawing/2018/hyperlinkcolor" val="tx"/>
                    </a:ext>
                  </a:extLst>
                </a:hlinkClick>
              </a:rPr>
              <a:t>-feedback</a:t>
            </a:r>
            <a:endParaRPr lang="en-US" sz="2800" dirty="0"/>
          </a:p>
        </p:txBody>
      </p:sp>
      <p:sp>
        <p:nvSpPr>
          <p:cNvPr id="5" name="Slide Number Placeholder 4">
            <a:extLst>
              <a:ext uri="{FF2B5EF4-FFF2-40B4-BE49-F238E27FC236}">
                <a16:creationId xmlns:a16="http://schemas.microsoft.com/office/drawing/2014/main" id="{F36EEAB3-92CB-8D42-9D34-13B13EF528B0}"/>
              </a:ext>
            </a:extLst>
          </p:cNvPr>
          <p:cNvSpPr>
            <a:spLocks noGrp="1"/>
          </p:cNvSpPr>
          <p:nvPr>
            <p:ph type="sldNum" sz="quarter" idx="15"/>
          </p:nvPr>
        </p:nvSpPr>
        <p:spPr/>
        <p:txBody>
          <a:bodyPr/>
          <a:lstStyle/>
          <a:p>
            <a:fld id="{19B51A1E-902D-48AF-9020-955120F399B6}" type="slidenum">
              <a:rPr lang="en-ZA" smtClean="0"/>
              <a:pPr/>
              <a:t>15</a:t>
            </a:fld>
            <a:endParaRPr lang="en-ZA" dirty="0"/>
          </a:p>
        </p:txBody>
      </p:sp>
      <p:sp>
        <p:nvSpPr>
          <p:cNvPr id="6" name="Title 5">
            <a:extLst>
              <a:ext uri="{FF2B5EF4-FFF2-40B4-BE49-F238E27FC236}">
                <a16:creationId xmlns:a16="http://schemas.microsoft.com/office/drawing/2014/main" id="{5B3ECB42-8CC3-E645-B062-78E247442E66}"/>
              </a:ext>
            </a:extLst>
          </p:cNvPr>
          <p:cNvSpPr>
            <a:spLocks noGrp="1"/>
          </p:cNvSpPr>
          <p:nvPr>
            <p:ph type="title"/>
          </p:nvPr>
        </p:nvSpPr>
        <p:spPr/>
        <p:txBody>
          <a:bodyPr/>
          <a:lstStyle/>
          <a:p>
            <a:r>
              <a:rPr lang="en-US" dirty="0">
                <a:solidFill>
                  <a:schemeClr val="bg1"/>
                </a:solidFill>
              </a:rPr>
              <a:t>How you can contribute</a:t>
            </a:r>
          </a:p>
        </p:txBody>
      </p:sp>
    </p:spTree>
    <p:extLst>
      <p:ext uri="{BB962C8B-B14F-4D97-AF65-F5344CB8AC3E}">
        <p14:creationId xmlns:p14="http://schemas.microsoft.com/office/powerpoint/2010/main" val="3001215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A27A0-A42C-7245-AA25-64F5D1FFE8EA}"/>
              </a:ext>
            </a:extLst>
          </p:cNvPr>
          <p:cNvSpPr>
            <a:spLocks noGrp="1"/>
          </p:cNvSpPr>
          <p:nvPr>
            <p:ph type="sldNum" sz="quarter" idx="13"/>
          </p:nvPr>
        </p:nvSpPr>
        <p:spPr/>
        <p:txBody>
          <a:bodyPr/>
          <a:lstStyle/>
          <a:p>
            <a:fld id="{19B51A1E-902D-48AF-9020-955120F399B6}" type="slidenum">
              <a:rPr lang="en-ZA" smtClean="0"/>
              <a:pPr/>
              <a:t>16</a:t>
            </a:fld>
            <a:endParaRPr lang="en-ZA" dirty="0"/>
          </a:p>
        </p:txBody>
      </p:sp>
      <p:sp>
        <p:nvSpPr>
          <p:cNvPr id="4" name="Title 3">
            <a:extLst>
              <a:ext uri="{FF2B5EF4-FFF2-40B4-BE49-F238E27FC236}">
                <a16:creationId xmlns:a16="http://schemas.microsoft.com/office/drawing/2014/main" id="{02578AF2-ABFA-E341-A996-386178EC26FB}"/>
              </a:ext>
            </a:extLst>
          </p:cNvPr>
          <p:cNvSpPr>
            <a:spLocks noGrp="1"/>
          </p:cNvSpPr>
          <p:nvPr>
            <p:ph type="title"/>
          </p:nvPr>
        </p:nvSpPr>
        <p:spPr/>
        <p:txBody>
          <a:bodyPr/>
          <a:lstStyle/>
          <a:p>
            <a:r>
              <a:rPr lang="en-US" dirty="0"/>
              <a:t>Backup Skills Poster Data</a:t>
            </a:r>
          </a:p>
        </p:txBody>
      </p:sp>
    </p:spTree>
    <p:extLst>
      <p:ext uri="{BB962C8B-B14F-4D97-AF65-F5344CB8AC3E}">
        <p14:creationId xmlns:p14="http://schemas.microsoft.com/office/powerpoint/2010/main" val="170553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A27A0-A42C-7245-AA25-64F5D1FFE8EA}"/>
              </a:ext>
            </a:extLst>
          </p:cNvPr>
          <p:cNvSpPr>
            <a:spLocks noGrp="1"/>
          </p:cNvSpPr>
          <p:nvPr>
            <p:ph type="sldNum" sz="quarter" idx="13"/>
          </p:nvPr>
        </p:nvSpPr>
        <p:spPr/>
        <p:txBody>
          <a:bodyPr/>
          <a:lstStyle/>
          <a:p>
            <a:fld id="{19B51A1E-902D-48AF-9020-955120F399B6}" type="slidenum">
              <a:rPr lang="en-ZA" smtClean="0"/>
              <a:pPr/>
              <a:t>17</a:t>
            </a:fld>
            <a:endParaRPr lang="en-ZA" dirty="0"/>
          </a:p>
        </p:txBody>
      </p:sp>
      <p:sp>
        <p:nvSpPr>
          <p:cNvPr id="5" name="Title 4">
            <a:extLst>
              <a:ext uri="{FF2B5EF4-FFF2-40B4-BE49-F238E27FC236}">
                <a16:creationId xmlns:a16="http://schemas.microsoft.com/office/drawing/2014/main" id="{2A4B3E88-56F2-694C-A340-BFB5A241C501}"/>
              </a:ext>
            </a:extLst>
          </p:cNvPr>
          <p:cNvSpPr>
            <a:spLocks noGrp="1"/>
          </p:cNvSpPr>
          <p:nvPr>
            <p:ph type="title"/>
          </p:nvPr>
        </p:nvSpPr>
        <p:spPr/>
        <p:txBody>
          <a:bodyPr/>
          <a:lstStyle/>
          <a:p>
            <a:endParaRPr lang="en-US"/>
          </a:p>
        </p:txBody>
      </p:sp>
      <p:graphicFrame>
        <p:nvGraphicFramePr>
          <p:cNvPr id="6" name="Table 5">
            <a:extLst>
              <a:ext uri="{FF2B5EF4-FFF2-40B4-BE49-F238E27FC236}">
                <a16:creationId xmlns:a16="http://schemas.microsoft.com/office/drawing/2014/main" id="{E1860151-3B75-1B4E-9F9C-24D4DF09C38A}"/>
              </a:ext>
            </a:extLst>
          </p:cNvPr>
          <p:cNvGraphicFramePr>
            <a:graphicFrameLocks noGrp="1"/>
          </p:cNvGraphicFramePr>
          <p:nvPr>
            <p:extLst>
              <p:ext uri="{D42A27DB-BD31-4B8C-83A1-F6EECF244321}">
                <p14:modId xmlns:p14="http://schemas.microsoft.com/office/powerpoint/2010/main" val="1896279602"/>
              </p:ext>
            </p:extLst>
          </p:nvPr>
        </p:nvGraphicFramePr>
        <p:xfrm>
          <a:off x="0" y="0"/>
          <a:ext cx="12192000" cy="7633546"/>
        </p:xfrm>
        <a:graphic>
          <a:graphicData uri="http://schemas.openxmlformats.org/drawingml/2006/table">
            <a:tbl>
              <a:tblPr>
                <a:tableStyleId>{073A0DAA-6AF3-43AB-8588-CEC1D06C72B9}</a:tableStyleId>
              </a:tblPr>
              <a:tblGrid>
                <a:gridCol w="1373560">
                  <a:extLst>
                    <a:ext uri="{9D8B030D-6E8A-4147-A177-3AD203B41FA5}">
                      <a16:colId xmlns:a16="http://schemas.microsoft.com/office/drawing/2014/main" val="3514873837"/>
                    </a:ext>
                  </a:extLst>
                </a:gridCol>
                <a:gridCol w="4960814">
                  <a:extLst>
                    <a:ext uri="{9D8B030D-6E8A-4147-A177-3AD203B41FA5}">
                      <a16:colId xmlns:a16="http://schemas.microsoft.com/office/drawing/2014/main" val="924445213"/>
                    </a:ext>
                  </a:extLst>
                </a:gridCol>
                <a:gridCol w="650105">
                  <a:extLst>
                    <a:ext uri="{9D8B030D-6E8A-4147-A177-3AD203B41FA5}">
                      <a16:colId xmlns:a16="http://schemas.microsoft.com/office/drawing/2014/main" val="78518608"/>
                    </a:ext>
                  </a:extLst>
                </a:gridCol>
                <a:gridCol w="710118">
                  <a:extLst>
                    <a:ext uri="{9D8B030D-6E8A-4147-A177-3AD203B41FA5}">
                      <a16:colId xmlns:a16="http://schemas.microsoft.com/office/drawing/2014/main" val="352556935"/>
                    </a:ext>
                  </a:extLst>
                </a:gridCol>
                <a:gridCol w="710118">
                  <a:extLst>
                    <a:ext uri="{9D8B030D-6E8A-4147-A177-3AD203B41FA5}">
                      <a16:colId xmlns:a16="http://schemas.microsoft.com/office/drawing/2014/main" val="1142981837"/>
                    </a:ext>
                  </a:extLst>
                </a:gridCol>
                <a:gridCol w="853471">
                  <a:extLst>
                    <a:ext uri="{9D8B030D-6E8A-4147-A177-3AD203B41FA5}">
                      <a16:colId xmlns:a16="http://schemas.microsoft.com/office/drawing/2014/main" val="2638921393"/>
                    </a:ext>
                  </a:extLst>
                </a:gridCol>
                <a:gridCol w="570092">
                  <a:extLst>
                    <a:ext uri="{9D8B030D-6E8A-4147-A177-3AD203B41FA5}">
                      <a16:colId xmlns:a16="http://schemas.microsoft.com/office/drawing/2014/main" val="857482039"/>
                    </a:ext>
                  </a:extLst>
                </a:gridCol>
                <a:gridCol w="710118">
                  <a:extLst>
                    <a:ext uri="{9D8B030D-6E8A-4147-A177-3AD203B41FA5}">
                      <a16:colId xmlns:a16="http://schemas.microsoft.com/office/drawing/2014/main" val="1500422662"/>
                    </a:ext>
                  </a:extLst>
                </a:gridCol>
                <a:gridCol w="733453">
                  <a:extLst>
                    <a:ext uri="{9D8B030D-6E8A-4147-A177-3AD203B41FA5}">
                      <a16:colId xmlns:a16="http://schemas.microsoft.com/office/drawing/2014/main" val="4017766171"/>
                    </a:ext>
                  </a:extLst>
                </a:gridCol>
                <a:gridCol w="920151">
                  <a:extLst>
                    <a:ext uri="{9D8B030D-6E8A-4147-A177-3AD203B41FA5}">
                      <a16:colId xmlns:a16="http://schemas.microsoft.com/office/drawing/2014/main" val="91299994"/>
                    </a:ext>
                  </a:extLst>
                </a:gridCol>
              </a:tblGrid>
              <a:tr h="276987">
                <a:tc>
                  <a:txBody>
                    <a:bodyPr/>
                    <a:lstStyle/>
                    <a:p>
                      <a:pPr algn="l" fontAlgn="b"/>
                      <a:r>
                        <a:rPr lang="en-US" sz="1000" u="none" strike="noStrike">
                          <a:effectLst/>
                        </a:rPr>
                        <a:t>Areas of Responsibility</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Competencies</a:t>
                      </a:r>
                      <a:endParaRPr lang="en-US" sz="1000" b="1"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en-US" sz="1000" u="none" strike="noStrike">
                          <a:effectLst/>
                        </a:rPr>
                        <a:t>Data "Advisors" </a:t>
                      </a:r>
                      <a:endParaRPr lang="en-US" sz="1000" b="1"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gridSpan="3">
                  <a:txBody>
                    <a:bodyPr/>
                    <a:lstStyle/>
                    <a:p>
                      <a:pPr algn="l" fontAlgn="b"/>
                      <a:r>
                        <a:rPr lang="en-US" sz="1000" u="none" strike="noStrike">
                          <a:effectLst/>
                        </a:rPr>
                        <a:t>Data "Service Providers"</a:t>
                      </a:r>
                      <a:endParaRPr lang="en-US" sz="1000" b="1"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hMerge="1">
                  <a:txBody>
                    <a:bodyPr/>
                    <a:lstStyle/>
                    <a:p>
                      <a:endParaRPr lang="en-US"/>
                    </a:p>
                  </a:txBody>
                  <a:tcPr/>
                </a:tc>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49998213"/>
                  </a:ext>
                </a:extLst>
              </a:tr>
              <a:tr h="28146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dirty="0">
                          <a:effectLst/>
                        </a:rPr>
                        <a:t>(e.g., "curators")</a:t>
                      </a:r>
                      <a:endParaRPr lang="en-US" sz="1000" b="1" i="1"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(e.g., "data librarians")</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 </a:t>
                      </a:r>
                      <a:endParaRPr lang="en-US" sz="1000" b="1"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68744282"/>
                  </a:ext>
                </a:extLst>
              </a:tr>
              <a:tr h="221589">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High </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Medium</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Low</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Not applicable</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High</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Medium</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Low</a:t>
                      </a:r>
                      <a:endParaRPr lang="en-US" sz="1000" b="1" i="1"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00" u="none" strike="noStrike">
                          <a:effectLst/>
                        </a:rPr>
                        <a:t>Not applicable</a:t>
                      </a:r>
                      <a:endParaRPr lang="en-US" sz="1000" b="1"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33738524"/>
                  </a:ext>
                </a:extLst>
              </a:tr>
              <a:tr h="332384">
                <a:tc>
                  <a:txBody>
                    <a:bodyPr/>
                    <a:lstStyle/>
                    <a:p>
                      <a:pPr algn="l" fontAlgn="b"/>
                      <a:r>
                        <a:rPr lang="en-US" sz="1000" u="none" strike="noStrike">
                          <a:effectLst/>
                        </a:rPr>
                        <a:t>Awareness &amp; Support for Managing data</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Context (i.e. 1) research lifecycles, 2) data lifecycles, 3) data management standards, &amp; 4) roles involved in research &amp; data management). [Row 1]</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83594824"/>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Activities to support data access and reuse. [Row 2]</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34896054"/>
                  </a:ext>
                </a:extLst>
              </a:tr>
              <a:tr h="28146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and metadata best practices (i.e. 1) data structures, types, formats, vocabularies), 2) metadata, and 3) ontologies). [Row 3]</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202275"/>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Function of data management plans and tools [Row 4]</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7170666"/>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Scholarly publication requirements &amp; role of open access. [Row 5]</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43904756"/>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sharing options including IPR &amp; licensing options. [Row 6]</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30448798"/>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Discipline specific funders’ policies &amp; requirements. [Row 7]</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77494615"/>
                  </a:ext>
                </a:extLst>
              </a:tr>
              <a:tr h="214664">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Domain / discipline / institution specific data repositories’ requirements.  [Row 8]</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76063733"/>
                  </a:ext>
                </a:extLst>
              </a:tr>
              <a:tr h="281460">
                <a:tc>
                  <a:txBody>
                    <a:bodyPr/>
                    <a:lstStyle/>
                    <a:p>
                      <a:pPr algn="l" fontAlgn="b"/>
                      <a:r>
                        <a:rPr lang="en-US" sz="1000" u="none" strike="noStrike">
                          <a:effectLst/>
                        </a:rPr>
                        <a:t>Managing Data Collections</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collection evaluation &amp; assessment for retention as well as immediate and ongoing data management needs. [Row 9]</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5344243"/>
                  </a:ext>
                </a:extLst>
              </a:tr>
              <a:tr h="14073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linking/integration/discovery techniques &amp; tools. [Row 10]</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51459358"/>
                  </a:ext>
                </a:extLst>
              </a:tr>
              <a:tr h="318533">
                <a:tc>
                  <a:txBody>
                    <a:bodyPr/>
                    <a:lstStyle/>
                    <a:p>
                      <a:pPr algn="l" fontAlgn="b"/>
                      <a:r>
                        <a:rPr lang="en-US" sz="1000" u="none" strike="noStrike" dirty="0">
                          <a:effectLst/>
                        </a:rPr>
                        <a:t> </a:t>
                      </a:r>
                      <a:endParaRPr lang="en-US" sz="1000" b="1"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Applications/adaptions of standards, including metadata schemas, data formats, domain ontologies, identifiers, data citation, and data licenses.  [Row 11]</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28870879"/>
                  </a:ext>
                </a:extLst>
              </a:tr>
              <a:tr h="28146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repository and storage platforms, database design types and structures. [Row 12]</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2928329"/>
                  </a:ext>
                </a:extLst>
              </a:tr>
              <a:tr h="562919">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Data wrangling techniques and tools for tasks related to data visualization, programming (such as R, Python, Javascript, etc.), website development and maintenance, application of statistical software (SAS, MATLAB, SPSS, etc.), and GIS software.  [Row 13]</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91091259"/>
                  </a:ext>
                </a:extLst>
              </a:tr>
              <a:tr h="281460">
                <a:tc>
                  <a:txBody>
                    <a:bodyPr/>
                    <a:lstStyle/>
                    <a:p>
                      <a:pPr algn="l" fontAlgn="b"/>
                      <a:r>
                        <a:rPr lang="en-US" sz="1000" u="none" strike="noStrike">
                          <a:effectLst/>
                        </a:rPr>
                        <a:t>Teaching &amp; Training</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Consultation and training development, including online tutorials, course materials or instructional guides. [Row 14]</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15044723"/>
                  </a:ext>
                </a:extLst>
              </a:tr>
              <a:tr h="28146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Integration of educational &amp; training into full courses, and with course, instructional program and service evaluation. [Row 15]</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98240016"/>
                  </a:ext>
                </a:extLst>
              </a:tr>
              <a:tr h="281460">
                <a:tc>
                  <a:txBody>
                    <a:bodyPr/>
                    <a:lstStyle/>
                    <a:p>
                      <a:pPr algn="l" fontAlgn="b"/>
                      <a:r>
                        <a:rPr lang="en-US" sz="1000" u="none" strike="noStrike">
                          <a:effectLst/>
                        </a:rPr>
                        <a:t>Outreach &amp; Networking</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Collaborative relationship development with other research and data service team members. [Row 16]</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08519279"/>
                  </a:ext>
                </a:extLst>
              </a:tr>
              <a:tr h="422190">
                <a:tc>
                  <a:txBody>
                    <a:bodyPr/>
                    <a:lstStyle/>
                    <a:p>
                      <a:pPr algn="l" fontAlgn="b"/>
                      <a:r>
                        <a:rPr lang="en-US" sz="1000" u="none" strike="noStrike">
                          <a:effectLst/>
                        </a:rPr>
                        <a:t> </a:t>
                      </a:r>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Effective communication through a variety of techniques including scholarly &amp; more informal publication, oral presentations and  small group discussion, and social media. [Row 17]</a:t>
                      </a:r>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56996646"/>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mbria" panose="02040503050406030204" pitchFamily="18"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18774392"/>
                  </a:ext>
                </a:extLst>
              </a:tr>
              <a:tr h="248442">
                <a:tc gridSpan="9">
                  <a:txBody>
                    <a:bodyPr/>
                    <a:lstStyle/>
                    <a:p>
                      <a:pPr algn="l" fontAlgn="b"/>
                      <a:r>
                        <a:rPr lang="en-US" sz="1000" u="none" strike="noStrike">
                          <a:effectLst/>
                        </a:rPr>
                        <a:t>Range of expertise needed in each competency area:   High (Red)/Medium (Blue)/ Low (Green) /NA (Yellow)</a:t>
                      </a:r>
                      <a:endParaRPr lang="en-US" sz="1000" b="1" i="0" u="none" strike="noStrike">
                        <a:solidFill>
                          <a:srgbClr val="000000"/>
                        </a:solidFill>
                        <a:effectLst/>
                        <a:latin typeface="Cambria" panose="02040503050406030204" pitchFamily="18" charset="0"/>
                      </a:endParaRPr>
                    </a:p>
                  </a:txBody>
                  <a:tcPr marL="116643" marR="116643" marT="58322" marB="58322"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04456969"/>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35959148"/>
                  </a:ext>
                </a:extLst>
              </a:tr>
              <a:tr h="248442">
                <a:tc gridSpan="7">
                  <a:txBody>
                    <a:bodyPr/>
                    <a:lstStyle/>
                    <a:p>
                      <a:pPr algn="l" fontAlgn="b"/>
                      <a:r>
                        <a:rPr lang="en-US" sz="1000" u="none" strike="noStrike">
                          <a:effectLst/>
                        </a:rPr>
                        <a:t>Adapted from Whyte, A., et al, "Annex B:  Skills Tables" of "D7.5 Strategy for Sustainable Development of Skills and Capabilities", EOSC pilot, v1.1,</a:t>
                      </a:r>
                      <a:endParaRPr lang="en-US" sz="1000" b="1"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95007942"/>
                  </a:ext>
                </a:extLst>
              </a:tr>
              <a:tr h="248442">
                <a:tc>
                  <a:txBody>
                    <a:bodyPr/>
                    <a:lstStyle/>
                    <a:p>
                      <a:pPr algn="l" fontAlgn="b"/>
                      <a:r>
                        <a:rPr lang="en-US" sz="1000" u="none" strike="noStrike">
                          <a:effectLst/>
                        </a:rPr>
                        <a:t>April 29, 2019.   </a:t>
                      </a:r>
                      <a:endParaRPr lang="en-US" sz="1000" b="0"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en-US" sz="1000" u="sng" strike="noStrike">
                          <a:effectLst/>
                          <a:hlinkClick r:id="rId2"/>
                        </a:rPr>
                        <a:t>https://eoscpilot.eu/content/d75-strategy-sustainable-development-skills-and-capabilities.</a:t>
                      </a:r>
                      <a:endParaRPr lang="en-US" sz="1000" b="0" i="0" u="sng" strike="noStrike">
                        <a:solidFill>
                          <a:srgbClr val="0000FF"/>
                        </a:solidFill>
                        <a:effectLst/>
                        <a:latin typeface="Calibri" panose="020F0502020204030204" pitchFamily="34" charset="0"/>
                      </a:endParaRPr>
                    </a:p>
                  </a:txBody>
                  <a:tcPr marL="116643" marR="116643" marT="58322" marB="58322" anchor="b"/>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gridSpan="3">
                  <a:txBody>
                    <a:bodyPr/>
                    <a:lstStyle/>
                    <a:p>
                      <a:pPr algn="l" fontAlgn="b"/>
                      <a:r>
                        <a:rPr lang="en-US" sz="1000" u="none" strike="noStrike">
                          <a:effectLst/>
                        </a:rPr>
                        <a:t>Last viewed September 17, 2019.</a:t>
                      </a:r>
                      <a:endParaRPr lang="en-US" sz="1000" b="0"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5227553"/>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25530866"/>
                  </a:ext>
                </a:extLst>
              </a:tr>
              <a:tr h="248442">
                <a:tc gridSpan="2">
                  <a:txBody>
                    <a:bodyPr/>
                    <a:lstStyle/>
                    <a:p>
                      <a:pPr algn="l" fontAlgn="b"/>
                      <a:r>
                        <a:rPr lang="en-US" sz="1000" u="none" strike="noStrike">
                          <a:effectLst/>
                        </a:rPr>
                        <a:t>Suggestions for what is missing:  </a:t>
                      </a:r>
                      <a:endParaRPr lang="en-US" sz="1000" b="1"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00800361"/>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See technology trends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10489487"/>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Common sense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77070494"/>
                  </a:ext>
                </a:extLst>
              </a:tr>
              <a:tr h="140730">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000" u="none" strike="noStrike">
                          <a:effectLst/>
                        </a:rPr>
                        <a:t>Domain  knowledge of the specific science domain(s) being served</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84319129"/>
                  </a:ext>
                </a:extLst>
              </a:tr>
              <a:tr h="248442">
                <a:tc>
                  <a:txBody>
                    <a:bodyPr/>
                    <a:lstStyle/>
                    <a:p>
                      <a:pPr algn="l" fontAlgn="b"/>
                      <a:endParaRPr lang="en-US" sz="1000" b="1"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en-US" sz="1000" u="none" strike="noStrike">
                          <a:effectLst/>
                        </a:rPr>
                        <a:t>Providing consultation on the best dataset for a given model, e.g., climate research</a:t>
                      </a:r>
                      <a:endParaRPr lang="en-US" sz="1000" b="0" i="0" u="none" strike="noStrike">
                        <a:solidFill>
                          <a:srgbClr val="000000"/>
                        </a:solidFill>
                        <a:effectLst/>
                        <a:latin typeface="Calibri" panose="020F0502020204030204" pitchFamily="34" charset="0"/>
                      </a:endParaRPr>
                    </a:p>
                  </a:txBody>
                  <a:tcPr marL="116643" marR="116643" marT="58322" marB="58322" anchor="b"/>
                </a:tc>
                <a:tc hMerge="1">
                  <a:txBody>
                    <a:bodyPr/>
                    <a:lstStyle/>
                    <a:p>
                      <a:endParaRPr lang="en-US"/>
                    </a:p>
                  </a:txBody>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79835937"/>
                  </a:ext>
                </a:extLst>
              </a:tr>
            </a:tbl>
          </a:graphicData>
        </a:graphic>
      </p:graphicFrame>
    </p:spTree>
    <p:extLst>
      <p:ext uri="{BB962C8B-B14F-4D97-AF65-F5344CB8AC3E}">
        <p14:creationId xmlns:p14="http://schemas.microsoft.com/office/powerpoint/2010/main" val="278958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A27A0-A42C-7245-AA25-64F5D1FFE8EA}"/>
              </a:ext>
            </a:extLst>
          </p:cNvPr>
          <p:cNvSpPr>
            <a:spLocks noGrp="1"/>
          </p:cNvSpPr>
          <p:nvPr>
            <p:ph type="sldNum" sz="quarter" idx="13"/>
          </p:nvPr>
        </p:nvSpPr>
        <p:spPr/>
        <p:txBody>
          <a:bodyPr/>
          <a:lstStyle/>
          <a:p>
            <a:fld id="{19B51A1E-902D-48AF-9020-955120F399B6}" type="slidenum">
              <a:rPr lang="en-ZA" smtClean="0"/>
              <a:pPr/>
              <a:t>18</a:t>
            </a:fld>
            <a:endParaRPr lang="en-ZA" dirty="0"/>
          </a:p>
        </p:txBody>
      </p:sp>
      <p:sp>
        <p:nvSpPr>
          <p:cNvPr id="4" name="Title 3">
            <a:extLst>
              <a:ext uri="{FF2B5EF4-FFF2-40B4-BE49-F238E27FC236}">
                <a16:creationId xmlns:a16="http://schemas.microsoft.com/office/drawing/2014/main" id="{02578AF2-ABFA-E341-A996-386178EC26FB}"/>
              </a:ext>
            </a:extLst>
          </p:cNvPr>
          <p:cNvSpPr>
            <a:spLocks noGrp="1"/>
          </p:cNvSpPr>
          <p:nvPr>
            <p:ph type="title"/>
          </p:nvPr>
        </p:nvSpPr>
        <p:spPr/>
        <p:txBody>
          <a:bodyPr/>
          <a:lstStyle/>
          <a:p>
            <a:r>
              <a:rPr lang="en-US" dirty="0"/>
              <a:t>Backup Skills Poster Data</a:t>
            </a:r>
          </a:p>
        </p:txBody>
      </p:sp>
    </p:spTree>
    <p:extLst>
      <p:ext uri="{BB962C8B-B14F-4D97-AF65-F5344CB8AC3E}">
        <p14:creationId xmlns:p14="http://schemas.microsoft.com/office/powerpoint/2010/main" val="2871631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A27A0-A42C-7245-AA25-64F5D1FFE8EA}"/>
              </a:ext>
            </a:extLst>
          </p:cNvPr>
          <p:cNvSpPr>
            <a:spLocks noGrp="1"/>
          </p:cNvSpPr>
          <p:nvPr>
            <p:ph type="sldNum" sz="quarter" idx="13"/>
          </p:nvPr>
        </p:nvSpPr>
        <p:spPr/>
        <p:txBody>
          <a:bodyPr/>
          <a:lstStyle/>
          <a:p>
            <a:fld id="{19B51A1E-902D-48AF-9020-955120F399B6}" type="slidenum">
              <a:rPr lang="en-ZA" smtClean="0"/>
              <a:pPr/>
              <a:t>19</a:t>
            </a:fld>
            <a:endParaRPr lang="en-ZA" dirty="0"/>
          </a:p>
        </p:txBody>
      </p:sp>
      <p:sp>
        <p:nvSpPr>
          <p:cNvPr id="4" name="Title 3">
            <a:extLst>
              <a:ext uri="{FF2B5EF4-FFF2-40B4-BE49-F238E27FC236}">
                <a16:creationId xmlns:a16="http://schemas.microsoft.com/office/drawing/2014/main" id="{02578AF2-ABFA-E341-A996-386178EC26FB}"/>
              </a:ext>
            </a:extLst>
          </p:cNvPr>
          <p:cNvSpPr>
            <a:spLocks noGrp="1"/>
          </p:cNvSpPr>
          <p:nvPr>
            <p:ph type="title"/>
          </p:nvPr>
        </p:nvSpPr>
        <p:spPr/>
        <p:txBody>
          <a:bodyPr/>
          <a:lstStyle/>
          <a:p>
            <a:r>
              <a:rPr lang="en-US" dirty="0"/>
              <a:t>Backup Walkthrough of Interface</a:t>
            </a:r>
          </a:p>
        </p:txBody>
      </p:sp>
    </p:spTree>
    <p:extLst>
      <p:ext uri="{BB962C8B-B14F-4D97-AF65-F5344CB8AC3E}">
        <p14:creationId xmlns:p14="http://schemas.microsoft.com/office/powerpoint/2010/main" val="30829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blackboard&#10;&#10;Description automatically generated">
            <a:extLst>
              <a:ext uri="{FF2B5EF4-FFF2-40B4-BE49-F238E27FC236}">
                <a16:creationId xmlns:a16="http://schemas.microsoft.com/office/drawing/2014/main" id="{08DDD321-220F-1B45-86EA-9C49AAE9A9D0}"/>
              </a:ext>
            </a:extLst>
          </p:cNvPr>
          <p:cNvPicPr>
            <a:picLocks noGrp="1" noChangeAspect="1"/>
          </p:cNvPicPr>
          <p:nvPr>
            <p:ph type="pic" sz="quarter" idx="14"/>
          </p:nvPr>
        </p:nvPicPr>
        <p:blipFill rotWithShape="1">
          <a:blip r:embed="rId2"/>
          <a:srcRect l="4147" t="3134" r="-51580" b="19828"/>
          <a:stretch/>
        </p:blipFill>
        <p:spPr>
          <a:xfrm>
            <a:off x="0" y="1"/>
            <a:ext cx="12192000" cy="6371350"/>
          </a:xfrm>
        </p:spPr>
      </p:pic>
      <p:sp>
        <p:nvSpPr>
          <p:cNvPr id="3" name="Content Placeholder 2">
            <a:extLst>
              <a:ext uri="{FF2B5EF4-FFF2-40B4-BE49-F238E27FC236}">
                <a16:creationId xmlns:a16="http://schemas.microsoft.com/office/drawing/2014/main" id="{DDDE1246-B412-6B45-8D24-3D1CD7F934D9}"/>
              </a:ext>
            </a:extLst>
          </p:cNvPr>
          <p:cNvSpPr>
            <a:spLocks noGrp="1"/>
          </p:cNvSpPr>
          <p:nvPr>
            <p:ph sz="half" idx="1"/>
          </p:nvPr>
        </p:nvSpPr>
        <p:spPr>
          <a:xfrm>
            <a:off x="6710082" y="1600781"/>
            <a:ext cx="5481918" cy="3652746"/>
          </a:xfrm>
          <a:solidFill>
            <a:schemeClr val="tx1">
              <a:alpha val="60000"/>
            </a:schemeClr>
          </a:solidFill>
        </p:spPr>
        <p:txBody>
          <a:bodyPr/>
          <a:lstStyle/>
          <a:p>
            <a:pPr marL="342900" indent="-342900" algn="l">
              <a:buFont typeface="+mj-lt"/>
              <a:buAutoNum type="arabicPeriod"/>
            </a:pPr>
            <a:r>
              <a:rPr lang="en-US" sz="2400" dirty="0"/>
              <a:t>Introduction to the DMTC </a:t>
            </a:r>
          </a:p>
          <a:p>
            <a:pPr marL="342900" indent="-342900" algn="l">
              <a:buFont typeface="+mj-lt"/>
              <a:buAutoNum type="arabicPeriod"/>
            </a:pPr>
            <a:r>
              <a:rPr lang="en-US" sz="2400" dirty="0"/>
              <a:t>Demonstration of the DMTC search process and interface </a:t>
            </a:r>
          </a:p>
          <a:p>
            <a:pPr marL="342900" indent="-342900" algn="l">
              <a:buFont typeface="+mj-lt"/>
              <a:buAutoNum type="arabicPeriod"/>
            </a:pPr>
            <a:r>
              <a:rPr lang="en-US" sz="2400" dirty="0"/>
              <a:t>Demonstration of the resource submission process</a:t>
            </a:r>
          </a:p>
        </p:txBody>
      </p:sp>
      <p:sp>
        <p:nvSpPr>
          <p:cNvPr id="5" name="Slide Number Placeholder 4">
            <a:extLst>
              <a:ext uri="{FF2B5EF4-FFF2-40B4-BE49-F238E27FC236}">
                <a16:creationId xmlns:a16="http://schemas.microsoft.com/office/drawing/2014/main" id="{71D4B31C-0C2D-8C4D-83F8-32F4E066682C}"/>
              </a:ext>
            </a:extLst>
          </p:cNvPr>
          <p:cNvSpPr>
            <a:spLocks noGrp="1"/>
          </p:cNvSpPr>
          <p:nvPr>
            <p:ph type="sldNum" sz="quarter" idx="15"/>
          </p:nvPr>
        </p:nvSpPr>
        <p:spPr/>
        <p:txBody>
          <a:bodyPr/>
          <a:lstStyle/>
          <a:p>
            <a:fld id="{19B51A1E-902D-48AF-9020-955120F399B6}" type="slidenum">
              <a:rPr lang="en-ZA" smtClean="0"/>
              <a:pPr/>
              <a:t>2</a:t>
            </a:fld>
            <a:endParaRPr lang="en-ZA" dirty="0"/>
          </a:p>
        </p:txBody>
      </p:sp>
      <p:sp>
        <p:nvSpPr>
          <p:cNvPr id="6" name="Title 5">
            <a:extLst>
              <a:ext uri="{FF2B5EF4-FFF2-40B4-BE49-F238E27FC236}">
                <a16:creationId xmlns:a16="http://schemas.microsoft.com/office/drawing/2014/main" id="{D8E088BE-B04F-D248-903D-C873E0F9A4B4}"/>
              </a:ext>
            </a:extLst>
          </p:cNvPr>
          <p:cNvSpPr>
            <a:spLocks noGrp="1"/>
          </p:cNvSpPr>
          <p:nvPr>
            <p:ph type="title"/>
          </p:nvPr>
        </p:nvSpPr>
        <p:spPr/>
        <p:txBody>
          <a:bodyPr/>
          <a:lstStyle/>
          <a:p>
            <a:pPr algn="r"/>
            <a:r>
              <a:rPr lang="en-US" dirty="0"/>
              <a:t>Presentation Outline</a:t>
            </a:r>
          </a:p>
        </p:txBody>
      </p:sp>
      <p:sp>
        <p:nvSpPr>
          <p:cNvPr id="9" name="TextBox 8">
            <a:extLst>
              <a:ext uri="{FF2B5EF4-FFF2-40B4-BE49-F238E27FC236}">
                <a16:creationId xmlns:a16="http://schemas.microsoft.com/office/drawing/2014/main" id="{8746C5D4-541C-0B48-A4A9-E3BAA9765DEB}"/>
              </a:ext>
            </a:extLst>
          </p:cNvPr>
          <p:cNvSpPr txBox="1"/>
          <p:nvPr/>
        </p:nvSpPr>
        <p:spPr>
          <a:xfrm>
            <a:off x="0" y="5990308"/>
            <a:ext cx="2630848" cy="369332"/>
          </a:xfrm>
          <a:prstGeom prst="rect">
            <a:avLst/>
          </a:prstGeom>
          <a:noFill/>
        </p:spPr>
        <p:txBody>
          <a:bodyPr wrap="none" rtlCol="0">
            <a:spAutoFit/>
          </a:bodyPr>
          <a:lstStyle/>
          <a:p>
            <a:r>
              <a:rPr lang="en-US" dirty="0">
                <a:solidFill>
                  <a:schemeClr val="bg1"/>
                </a:solidFill>
              </a:rPr>
              <a:t>Image from Shutterstock</a:t>
            </a:r>
          </a:p>
        </p:txBody>
      </p:sp>
    </p:spTree>
    <p:extLst>
      <p:ext uri="{BB962C8B-B14F-4D97-AF65-F5344CB8AC3E}">
        <p14:creationId xmlns:p14="http://schemas.microsoft.com/office/powerpoint/2010/main" val="193297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35" r="15635"/>
          <a:stretch>
            <a:fillRect/>
          </a:stretch>
        </p:blipFill>
        <p:spPr>
          <a:xfrm>
            <a:off x="-1" y="0"/>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Search Process Workflow to Education Publication Workflow </a:t>
            </a:r>
          </a:p>
        </p:txBody>
      </p:sp>
    </p:spTree>
    <p:extLst>
      <p:ext uri="{BB962C8B-B14F-4D97-AF65-F5344CB8AC3E}">
        <p14:creationId xmlns:p14="http://schemas.microsoft.com/office/powerpoint/2010/main" val="352332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749683" y="1590420"/>
            <a:ext cx="8842630" cy="4004058"/>
          </a:xfrm>
        </p:spPr>
      </p:pic>
      <p:sp>
        <p:nvSpPr>
          <p:cNvPr id="7" name="Rectangle 6"/>
          <p:cNvSpPr/>
          <p:nvPr/>
        </p:nvSpPr>
        <p:spPr>
          <a:xfrm>
            <a:off x="0" y="0"/>
            <a:ext cx="12109450" cy="6794500"/>
          </a:xfrm>
          <a:prstGeom prst="rect">
            <a:avLst/>
          </a:prstGeom>
          <a:noFill/>
          <a:ln w="669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08850" tIns="54425" rIns="108850" bIns="54425" spcCol="0" rtlCol="0" anchor="ctr"/>
          <a:lstStyle/>
          <a:p>
            <a:pPr algn="ctr"/>
            <a:endParaRPr lang="en-US"/>
          </a:p>
        </p:txBody>
      </p:sp>
      <p:sp>
        <p:nvSpPr>
          <p:cNvPr id="11" name="TextBox 10"/>
          <p:cNvSpPr txBox="1"/>
          <p:nvPr/>
        </p:nvSpPr>
        <p:spPr>
          <a:xfrm>
            <a:off x="711553" y="5953395"/>
            <a:ext cx="10392833" cy="361454"/>
          </a:xfrm>
          <a:prstGeom prst="rect">
            <a:avLst/>
          </a:prstGeom>
          <a:noFill/>
        </p:spPr>
        <p:txBody>
          <a:bodyPr wrap="square" lIns="22677" tIns="11339" rIns="22677" bIns="11339" rtlCol="0">
            <a:spAutoFit/>
          </a:bodyPr>
          <a:lstStyle/>
          <a:p>
            <a:pPr algn="ctr"/>
            <a:r>
              <a:rPr lang="en-US" sz="2200" b="1" dirty="0">
                <a:latin typeface="Biondi" panose="02000505030000020004" pitchFamily="2" charset="0"/>
                <a:hlinkClick r:id="rId4"/>
              </a:rPr>
              <a:t>http://dmtclearinghouse.esipfed.org/</a:t>
            </a:r>
            <a:r>
              <a:rPr lang="en-US" sz="2200" b="1" dirty="0">
                <a:latin typeface="Biondi" panose="02000505030000020004" pitchFamily="2" charset="0"/>
              </a:rPr>
              <a:t>   </a:t>
            </a:r>
          </a:p>
        </p:txBody>
      </p:sp>
      <p:sp>
        <p:nvSpPr>
          <p:cNvPr id="8" name="5-Point Star 7"/>
          <p:cNvSpPr/>
          <p:nvPr/>
        </p:nvSpPr>
        <p:spPr>
          <a:xfrm>
            <a:off x="3539067" y="3552914"/>
            <a:ext cx="408851" cy="2525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9" name="5-Point Star 8"/>
          <p:cNvSpPr/>
          <p:nvPr/>
        </p:nvSpPr>
        <p:spPr>
          <a:xfrm>
            <a:off x="7725834" y="3540125"/>
            <a:ext cx="423333" cy="26987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0" name="5-Point Star 9"/>
          <p:cNvSpPr/>
          <p:nvPr/>
        </p:nvSpPr>
        <p:spPr>
          <a:xfrm>
            <a:off x="8149167" y="3464092"/>
            <a:ext cx="423333" cy="26987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3" name="5-Point Star 12"/>
          <p:cNvSpPr/>
          <p:nvPr/>
        </p:nvSpPr>
        <p:spPr>
          <a:xfrm>
            <a:off x="4001909" y="3438524"/>
            <a:ext cx="408851" cy="28303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5" name="Title 4"/>
          <p:cNvSpPr>
            <a:spLocks noGrp="1"/>
          </p:cNvSpPr>
          <p:nvPr>
            <p:ph type="title"/>
          </p:nvPr>
        </p:nvSpPr>
        <p:spPr/>
        <p:txBody>
          <a:bodyPr/>
          <a:lstStyle/>
          <a:p>
            <a:r>
              <a:rPr lang="en-US" dirty="0"/>
              <a:t>DMT Clearinghouse functionality…</a:t>
            </a:r>
          </a:p>
        </p:txBody>
      </p:sp>
      <p:sp>
        <p:nvSpPr>
          <p:cNvPr id="14" name="Slide Number Placeholder 3">
            <a:extLst>
              <a:ext uri="{FF2B5EF4-FFF2-40B4-BE49-F238E27FC236}">
                <a16:creationId xmlns:a16="http://schemas.microsoft.com/office/drawing/2014/main" id="{8AFE965C-DAA5-D349-967D-918D4E3F8DAF}"/>
              </a:ext>
            </a:extLst>
          </p:cNvPr>
          <p:cNvSpPr>
            <a:spLocks noGrp="1"/>
          </p:cNvSpPr>
          <p:nvPr>
            <p:ph type="sldNum" sz="quarter" idx="33"/>
          </p:nvPr>
        </p:nvSpPr>
        <p:spPr>
          <a:xfrm>
            <a:off x="11976000" y="6642000"/>
            <a:ext cx="432000" cy="432000"/>
          </a:xfrm>
        </p:spPr>
        <p:txBody>
          <a:bodyPr/>
          <a:lstStyle/>
          <a:p>
            <a:fld id="{19B51A1E-902D-48AF-9020-955120F399B6}" type="slidenum">
              <a:rPr lang="en-ZA" smtClean="0"/>
              <a:pPr/>
              <a:t>21</a:t>
            </a:fld>
            <a:endParaRPr lang="en-ZA" dirty="0"/>
          </a:p>
        </p:txBody>
      </p:sp>
    </p:spTree>
    <p:extLst>
      <p:ext uri="{BB962C8B-B14F-4D97-AF65-F5344CB8AC3E}">
        <p14:creationId xmlns:p14="http://schemas.microsoft.com/office/powerpoint/2010/main" val="1528998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81000" y="1300495"/>
            <a:ext cx="10715978" cy="4930251"/>
          </a:xfrm>
          <a:ln w="123825" cmpd="sng">
            <a:solidFill>
              <a:schemeClr val="tx2"/>
            </a:solidFill>
          </a:ln>
        </p:spPr>
      </p:pic>
      <p:sp>
        <p:nvSpPr>
          <p:cNvPr id="2" name="Title 1"/>
          <p:cNvSpPr>
            <a:spLocks noGrp="1"/>
          </p:cNvSpPr>
          <p:nvPr>
            <p:ph type="title"/>
          </p:nvPr>
        </p:nvSpPr>
        <p:spPr/>
        <p:txBody>
          <a:bodyPr/>
          <a:lstStyle/>
          <a:p>
            <a:r>
              <a:rPr lang="en-US" dirty="0"/>
              <a:t>Search Function</a:t>
            </a:r>
          </a:p>
        </p:txBody>
      </p:sp>
      <p:sp>
        <p:nvSpPr>
          <p:cNvPr id="8" name="Oval 7"/>
          <p:cNvSpPr/>
          <p:nvPr/>
        </p:nvSpPr>
        <p:spPr>
          <a:xfrm>
            <a:off x="6033906" y="1381125"/>
            <a:ext cx="635000" cy="50800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9" name="Oval 8"/>
          <p:cNvSpPr/>
          <p:nvPr/>
        </p:nvSpPr>
        <p:spPr>
          <a:xfrm>
            <a:off x="2266241" y="3434290"/>
            <a:ext cx="2624667" cy="106362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6" name="Slide Number Placeholder 3">
            <a:extLst>
              <a:ext uri="{FF2B5EF4-FFF2-40B4-BE49-F238E27FC236}">
                <a16:creationId xmlns:a16="http://schemas.microsoft.com/office/drawing/2014/main" id="{FA0165C2-A6C9-1E47-97CC-955CEE7077BC}"/>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22</a:t>
            </a:fld>
            <a:endParaRPr lang="en-ZA" dirty="0"/>
          </a:p>
        </p:txBody>
      </p:sp>
    </p:spTree>
    <p:extLst>
      <p:ext uri="{BB962C8B-B14F-4D97-AF65-F5344CB8AC3E}">
        <p14:creationId xmlns:p14="http://schemas.microsoft.com/office/powerpoint/2010/main" val="2535937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683" y="269875"/>
            <a:ext cx="10972800" cy="1143000"/>
          </a:xfrm>
        </p:spPr>
        <p:txBody>
          <a:bodyPr>
            <a:normAutofit/>
          </a:bodyPr>
          <a:lstStyle/>
          <a:p>
            <a:r>
              <a:rPr lang="en-US" dirty="0"/>
              <a:t>Search Function:  Example approaches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833" y="2325770"/>
            <a:ext cx="9334500" cy="4059708"/>
          </a:xfrm>
          <a:prstGeom prst="rect">
            <a:avLst/>
          </a:prstGeom>
        </p:spPr>
      </p:pic>
      <p:cxnSp>
        <p:nvCxnSpPr>
          <p:cNvPr id="9" name="Straight Arrow Connector 8"/>
          <p:cNvCxnSpPr/>
          <p:nvPr/>
        </p:nvCxnSpPr>
        <p:spPr>
          <a:xfrm>
            <a:off x="2942167" y="1198562"/>
            <a:ext cx="0" cy="1055688"/>
          </a:xfrm>
          <a:prstGeom prst="straightConnector1">
            <a:avLst/>
          </a:prstGeom>
          <a:ln w="889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291667" y="2016125"/>
            <a:ext cx="1693333" cy="460375"/>
          </a:xfrm>
          <a:prstGeom prst="straightConnector1">
            <a:avLst/>
          </a:prstGeom>
          <a:ln w="889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64" y="1130300"/>
            <a:ext cx="1440409" cy="1869559"/>
          </a:xfrm>
          <a:prstGeom prst="rect">
            <a:avLst/>
          </a:prstGeom>
          <a:noFill/>
        </p:spPr>
        <p:txBody>
          <a:bodyPr wrap="non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You filter </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by </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pre-set </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categories</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(“facets”) </a:t>
            </a:r>
          </a:p>
        </p:txBody>
      </p:sp>
      <p:sp>
        <p:nvSpPr>
          <p:cNvPr id="15" name="Rectangle 14"/>
          <p:cNvSpPr/>
          <p:nvPr/>
        </p:nvSpPr>
        <p:spPr>
          <a:xfrm>
            <a:off x="7226024" y="1476130"/>
            <a:ext cx="2720375" cy="761563"/>
          </a:xfrm>
          <a:prstGeom prst="rect">
            <a:avLst/>
          </a:prstGeom>
          <a:noFill/>
        </p:spPr>
        <p:txBody>
          <a:bodyPr wrap="non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You enter your own </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search terms</a:t>
            </a:r>
          </a:p>
        </p:txBody>
      </p:sp>
      <p:sp>
        <p:nvSpPr>
          <p:cNvPr id="8" name="Slide Number Placeholder 3">
            <a:extLst>
              <a:ext uri="{FF2B5EF4-FFF2-40B4-BE49-F238E27FC236}">
                <a16:creationId xmlns:a16="http://schemas.microsoft.com/office/drawing/2014/main" id="{DB3C5B0E-949B-D442-935C-1C76A0EB9B30}"/>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23</a:t>
            </a:fld>
            <a:endParaRPr lang="en-ZA" dirty="0"/>
          </a:p>
        </p:txBody>
      </p:sp>
    </p:spTree>
    <p:extLst>
      <p:ext uri="{BB962C8B-B14F-4D97-AF65-F5344CB8AC3E}">
        <p14:creationId xmlns:p14="http://schemas.microsoft.com/office/powerpoint/2010/main" val="286024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Process:  Approach 1 = You search using your own terms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67" y="1044009"/>
            <a:ext cx="11470023" cy="4988478"/>
          </a:xfrm>
          <a:prstGeom prst="rect">
            <a:avLst/>
          </a:prstGeom>
        </p:spPr>
      </p:pic>
      <p:sp>
        <p:nvSpPr>
          <p:cNvPr id="5" name="Oval 4"/>
          <p:cNvSpPr/>
          <p:nvPr/>
        </p:nvSpPr>
        <p:spPr>
          <a:xfrm>
            <a:off x="3280833" y="1033602"/>
            <a:ext cx="1735667" cy="470819"/>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6" name="Oval 5"/>
          <p:cNvSpPr/>
          <p:nvPr/>
        </p:nvSpPr>
        <p:spPr>
          <a:xfrm>
            <a:off x="9271000" y="1003104"/>
            <a:ext cx="1714500" cy="531813"/>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7" name="Oval 6"/>
          <p:cNvSpPr/>
          <p:nvPr/>
        </p:nvSpPr>
        <p:spPr>
          <a:xfrm>
            <a:off x="3403600" y="1559983"/>
            <a:ext cx="1439333" cy="4762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8" name="Oval 7"/>
          <p:cNvSpPr/>
          <p:nvPr/>
        </p:nvSpPr>
        <p:spPr>
          <a:xfrm>
            <a:off x="9535583" y="1584677"/>
            <a:ext cx="1185333" cy="584906"/>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9" name="Slide Number Placeholder 3">
            <a:extLst>
              <a:ext uri="{FF2B5EF4-FFF2-40B4-BE49-F238E27FC236}">
                <a16:creationId xmlns:a16="http://schemas.microsoft.com/office/drawing/2014/main" id="{10C21A7A-2C85-1248-A78E-6AA0E5EA40D6}"/>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24</a:t>
            </a:fld>
            <a:endParaRPr lang="en-ZA" dirty="0"/>
          </a:p>
        </p:txBody>
      </p:sp>
    </p:spTree>
    <p:extLst>
      <p:ext uri="{BB962C8B-B14F-4D97-AF65-F5344CB8AC3E}">
        <p14:creationId xmlns:p14="http://schemas.microsoft.com/office/powerpoint/2010/main" val="417501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17" y="1551470"/>
            <a:ext cx="10299651" cy="4690951"/>
          </a:xfrm>
          <a:prstGeom prst="rect">
            <a:avLst/>
          </a:prstGeom>
        </p:spPr>
      </p:pic>
      <p:sp>
        <p:nvSpPr>
          <p:cNvPr id="2" name="Title 1"/>
          <p:cNvSpPr>
            <a:spLocks noGrp="1"/>
          </p:cNvSpPr>
          <p:nvPr>
            <p:ph type="title"/>
          </p:nvPr>
        </p:nvSpPr>
        <p:spPr>
          <a:xfrm>
            <a:off x="624441" y="145344"/>
            <a:ext cx="10972800" cy="1730375"/>
          </a:xfrm>
        </p:spPr>
        <p:txBody>
          <a:bodyPr>
            <a:normAutofit/>
          </a:bodyPr>
          <a:lstStyle/>
          <a:p>
            <a:r>
              <a:rPr lang="en-US" dirty="0"/>
              <a:t>Search Process:  Approach 2 = You start by checking boxes within the pre-set categories (“filters”)</a:t>
            </a:r>
          </a:p>
        </p:txBody>
      </p:sp>
      <p:sp>
        <p:nvSpPr>
          <p:cNvPr id="5" name="Oval 4"/>
          <p:cNvSpPr/>
          <p:nvPr/>
        </p:nvSpPr>
        <p:spPr>
          <a:xfrm>
            <a:off x="656167" y="1605487"/>
            <a:ext cx="1397000" cy="4127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7" name="Slide Number Placeholder 3">
            <a:extLst>
              <a:ext uri="{FF2B5EF4-FFF2-40B4-BE49-F238E27FC236}">
                <a16:creationId xmlns:a16="http://schemas.microsoft.com/office/drawing/2014/main" id="{3DD2D290-2F40-DE42-AF47-9F95E9012C0D}"/>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25</a:t>
            </a:fld>
            <a:endParaRPr lang="en-ZA" dirty="0"/>
          </a:p>
        </p:txBody>
      </p:sp>
    </p:spTree>
    <p:extLst>
      <p:ext uri="{BB962C8B-B14F-4D97-AF65-F5344CB8AC3E}">
        <p14:creationId xmlns:p14="http://schemas.microsoft.com/office/powerpoint/2010/main" val="543505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33" y="1093704"/>
            <a:ext cx="2417665" cy="4810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99" y="1130594"/>
            <a:ext cx="2557869" cy="5006219"/>
          </a:xfrm>
          <a:prstGeom prst="rect">
            <a:avLst/>
          </a:prstGeom>
        </p:spPr>
      </p:pic>
      <p:sp>
        <p:nvSpPr>
          <p:cNvPr id="2" name="Title 1"/>
          <p:cNvSpPr>
            <a:spLocks noGrp="1"/>
          </p:cNvSpPr>
          <p:nvPr>
            <p:ph type="title"/>
          </p:nvPr>
        </p:nvSpPr>
        <p:spPr>
          <a:xfrm>
            <a:off x="609600" y="190500"/>
            <a:ext cx="10972800" cy="1127125"/>
          </a:xfrm>
        </p:spPr>
        <p:txBody>
          <a:bodyPr>
            <a:normAutofit/>
          </a:bodyPr>
          <a:lstStyle/>
          <a:p>
            <a:r>
              <a:rPr lang="en-US" dirty="0"/>
              <a:t>Built-in Search Filters</a:t>
            </a:r>
            <a:endParaRPr lang="en-US" b="1" i="1"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451" y="930087"/>
            <a:ext cx="3020633" cy="4848459"/>
          </a:xfrm>
          <a:prstGeom prst="rect">
            <a:avLst/>
          </a:prstGeom>
        </p:spPr>
      </p:pic>
      <p:sp>
        <p:nvSpPr>
          <p:cNvPr id="10" name="Oval 9"/>
          <p:cNvSpPr/>
          <p:nvPr/>
        </p:nvSpPr>
        <p:spPr>
          <a:xfrm>
            <a:off x="8160457" y="5091595"/>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1" name="Oval 10"/>
          <p:cNvSpPr/>
          <p:nvPr/>
        </p:nvSpPr>
        <p:spPr>
          <a:xfrm>
            <a:off x="8262330" y="980617"/>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5" name="Oval 14"/>
          <p:cNvSpPr/>
          <p:nvPr/>
        </p:nvSpPr>
        <p:spPr>
          <a:xfrm>
            <a:off x="777756" y="5264150"/>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6" name="Oval 15"/>
          <p:cNvSpPr/>
          <p:nvPr/>
        </p:nvSpPr>
        <p:spPr>
          <a:xfrm>
            <a:off x="712699" y="2966861"/>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7" name="Oval 16"/>
          <p:cNvSpPr/>
          <p:nvPr/>
        </p:nvSpPr>
        <p:spPr>
          <a:xfrm>
            <a:off x="822678" y="1440744"/>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8" name="Oval 17"/>
          <p:cNvSpPr/>
          <p:nvPr/>
        </p:nvSpPr>
        <p:spPr>
          <a:xfrm>
            <a:off x="4677833" y="4502150"/>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9" name="Oval 18"/>
          <p:cNvSpPr/>
          <p:nvPr/>
        </p:nvSpPr>
        <p:spPr>
          <a:xfrm>
            <a:off x="4378678" y="1093704"/>
            <a:ext cx="1278934" cy="29995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3" name="Slide Number Placeholder 3">
            <a:extLst>
              <a:ext uri="{FF2B5EF4-FFF2-40B4-BE49-F238E27FC236}">
                <a16:creationId xmlns:a16="http://schemas.microsoft.com/office/drawing/2014/main" id="{7F359205-68AF-3941-8003-E118704EA05C}"/>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26</a:t>
            </a:fld>
            <a:endParaRPr lang="en-ZA" dirty="0"/>
          </a:p>
        </p:txBody>
      </p:sp>
    </p:spTree>
    <p:extLst>
      <p:ext uri="{BB962C8B-B14F-4D97-AF65-F5344CB8AC3E}">
        <p14:creationId xmlns:p14="http://schemas.microsoft.com/office/powerpoint/2010/main" val="228520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Process:  Approach 3:  Combining Approach 1 &amp; Approach 2 …</a:t>
            </a:r>
          </a:p>
        </p:txBody>
      </p:sp>
      <p:pic>
        <p:nvPicPr>
          <p:cNvPr id="1028" name="Picture 4" descr="C:\Users\nhoebel\AppData\Local\Microsoft\Windows\INetCache\IE\05A88M6T\750x500_ehow_images_a05_4h_oq_teach-children-make-decision-800x8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97" y="1601965"/>
            <a:ext cx="7462660" cy="373133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A9831B6-D570-C34F-BEEB-01B8D9BD60B2}"/>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2267967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49" y="3540205"/>
            <a:ext cx="10869083" cy="26108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35" y="936757"/>
            <a:ext cx="10173434" cy="1573211"/>
          </a:xfrm>
          <a:prstGeom prst="rect">
            <a:avLst/>
          </a:prstGeom>
        </p:spPr>
      </p:pic>
      <p:sp>
        <p:nvSpPr>
          <p:cNvPr id="9" name="Title 1"/>
          <p:cNvSpPr txBox="1">
            <a:spLocks/>
          </p:cNvSpPr>
          <p:nvPr/>
        </p:nvSpPr>
        <p:spPr>
          <a:xfrm>
            <a:off x="296334" y="2635330"/>
            <a:ext cx="10612967" cy="904875"/>
          </a:xfrm>
          <a:prstGeom prst="rect">
            <a:avLst/>
          </a:prstGeom>
        </p:spPr>
        <p:txBody>
          <a:bodyPr vert="horz" lIns="108850" tIns="54425" rIns="108850" bIns="54425" rtlCol="0" anchor="ctr">
            <a:normAutofit fontScale="25000" lnSpcReduction="20000"/>
          </a:bodyPr>
          <a:lstStyle>
            <a:lvl1pPr algn="ctr" defTabSz="4389120" rtl="0" eaLnBrk="1" latinLnBrk="0" hangingPunct="1">
              <a:spcBef>
                <a:spcPct val="0"/>
              </a:spcBef>
              <a:buNone/>
              <a:defRPr sz="21100" kern="1200">
                <a:solidFill>
                  <a:schemeClr val="tx1"/>
                </a:solidFill>
                <a:latin typeface="+mj-lt"/>
                <a:ea typeface="+mj-ea"/>
                <a:cs typeface="+mj-cs"/>
              </a:defRPr>
            </a:lvl1pPr>
          </a:lstStyle>
          <a:p>
            <a:r>
              <a:rPr lang="en-US" dirty="0"/>
              <a:t>…  then limiting by Keyword filter…</a:t>
            </a:r>
          </a:p>
        </p:txBody>
      </p:sp>
      <p:sp>
        <p:nvSpPr>
          <p:cNvPr id="2" name="Title 1"/>
          <p:cNvSpPr>
            <a:spLocks noGrp="1"/>
          </p:cNvSpPr>
          <p:nvPr>
            <p:ph type="title"/>
          </p:nvPr>
        </p:nvSpPr>
        <p:spPr/>
        <p:txBody>
          <a:bodyPr>
            <a:normAutofit fontScale="90000"/>
          </a:bodyPr>
          <a:lstStyle/>
          <a:p>
            <a:r>
              <a:rPr lang="en-US" dirty="0"/>
              <a:t>Demonstrating Approach 3:  Start by entering your own search term…</a:t>
            </a:r>
          </a:p>
        </p:txBody>
      </p:sp>
      <p:sp>
        <p:nvSpPr>
          <p:cNvPr id="4" name="Oval 3"/>
          <p:cNvSpPr/>
          <p:nvPr/>
        </p:nvSpPr>
        <p:spPr>
          <a:xfrm>
            <a:off x="504063" y="1027069"/>
            <a:ext cx="1608667" cy="46037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5" name="Oval 4"/>
          <p:cNvSpPr/>
          <p:nvPr/>
        </p:nvSpPr>
        <p:spPr>
          <a:xfrm>
            <a:off x="9077003" y="1727243"/>
            <a:ext cx="1397000" cy="4127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6" name="Oval 5"/>
          <p:cNvSpPr/>
          <p:nvPr/>
        </p:nvSpPr>
        <p:spPr>
          <a:xfrm>
            <a:off x="443386" y="5177719"/>
            <a:ext cx="1503948" cy="46037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7" name="Rectangle 6"/>
          <p:cNvSpPr/>
          <p:nvPr/>
        </p:nvSpPr>
        <p:spPr>
          <a:xfrm>
            <a:off x="8075790" y="1409729"/>
            <a:ext cx="1456058" cy="392231"/>
          </a:xfrm>
          <a:prstGeom prst="rect">
            <a:avLst/>
          </a:prstGeom>
          <a:noFill/>
        </p:spPr>
        <p:txBody>
          <a:bodyPr wrap="squar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Yikes! </a:t>
            </a:r>
          </a:p>
        </p:txBody>
      </p:sp>
      <p:sp>
        <p:nvSpPr>
          <p:cNvPr id="11" name="Oval 10"/>
          <p:cNvSpPr/>
          <p:nvPr/>
        </p:nvSpPr>
        <p:spPr>
          <a:xfrm>
            <a:off x="10308167" y="3810171"/>
            <a:ext cx="1206500" cy="31750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2" name="Oval 11"/>
          <p:cNvSpPr/>
          <p:nvPr/>
        </p:nvSpPr>
        <p:spPr>
          <a:xfrm>
            <a:off x="2672541" y="3628400"/>
            <a:ext cx="6074833" cy="884244"/>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3" name="Rectangle 12"/>
          <p:cNvSpPr/>
          <p:nvPr/>
        </p:nvSpPr>
        <p:spPr>
          <a:xfrm>
            <a:off x="8747374" y="3330683"/>
            <a:ext cx="2355203" cy="392231"/>
          </a:xfrm>
          <a:prstGeom prst="rect">
            <a:avLst/>
          </a:prstGeom>
          <a:noFill/>
        </p:spPr>
        <p:txBody>
          <a:bodyPr wrap="squar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More precise! </a:t>
            </a:r>
          </a:p>
        </p:txBody>
      </p:sp>
      <p:sp>
        <p:nvSpPr>
          <p:cNvPr id="14" name="Oval 13"/>
          <p:cNvSpPr/>
          <p:nvPr/>
        </p:nvSpPr>
        <p:spPr>
          <a:xfrm>
            <a:off x="0" y="1711703"/>
            <a:ext cx="3534833" cy="571339"/>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6" name="Slide Number Placeholder 3">
            <a:extLst>
              <a:ext uri="{FF2B5EF4-FFF2-40B4-BE49-F238E27FC236}">
                <a16:creationId xmlns:a16="http://schemas.microsoft.com/office/drawing/2014/main" id="{6BA64F01-AF06-3744-9556-3234467033E7}"/>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28</a:t>
            </a:fld>
            <a:endParaRPr lang="en-ZA" dirty="0"/>
          </a:p>
        </p:txBody>
      </p:sp>
    </p:spTree>
    <p:extLst>
      <p:ext uri="{BB962C8B-B14F-4D97-AF65-F5344CB8AC3E}">
        <p14:creationId xmlns:p14="http://schemas.microsoft.com/office/powerpoint/2010/main" val="214060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4" y="1685656"/>
            <a:ext cx="11020573" cy="4696094"/>
          </a:xfrm>
          <a:prstGeom prst="rect">
            <a:avLst/>
          </a:prstGeom>
        </p:spPr>
      </p:pic>
      <p:sp>
        <p:nvSpPr>
          <p:cNvPr id="2" name="Title 1"/>
          <p:cNvSpPr>
            <a:spLocks noGrp="1"/>
          </p:cNvSpPr>
          <p:nvPr>
            <p:ph type="title"/>
          </p:nvPr>
        </p:nvSpPr>
        <p:spPr/>
        <p:txBody>
          <a:bodyPr>
            <a:normAutofit fontScale="90000"/>
          </a:bodyPr>
          <a:lstStyle/>
          <a:p>
            <a:r>
              <a:rPr lang="en-US" dirty="0"/>
              <a:t>Demonstrating Search:  finally, limiting even more by the Framework filter…</a:t>
            </a:r>
          </a:p>
        </p:txBody>
      </p:sp>
      <p:sp>
        <p:nvSpPr>
          <p:cNvPr id="4" name="Oval 3"/>
          <p:cNvSpPr/>
          <p:nvPr/>
        </p:nvSpPr>
        <p:spPr>
          <a:xfrm>
            <a:off x="635000" y="2270125"/>
            <a:ext cx="2053167" cy="87312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5" name="Oval 4"/>
          <p:cNvSpPr/>
          <p:nvPr/>
        </p:nvSpPr>
        <p:spPr>
          <a:xfrm>
            <a:off x="626533" y="4429125"/>
            <a:ext cx="1849967" cy="84137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7" name="Rectangle 6"/>
          <p:cNvSpPr/>
          <p:nvPr/>
        </p:nvSpPr>
        <p:spPr>
          <a:xfrm>
            <a:off x="8911167" y="1936750"/>
            <a:ext cx="1456058" cy="761563"/>
          </a:xfrm>
          <a:prstGeom prst="rect">
            <a:avLst/>
          </a:prstGeom>
          <a:noFill/>
        </p:spPr>
        <p:txBody>
          <a:bodyPr wrap="squar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Still more precise! </a:t>
            </a:r>
          </a:p>
        </p:txBody>
      </p:sp>
      <p:sp>
        <p:nvSpPr>
          <p:cNvPr id="11" name="Oval 10"/>
          <p:cNvSpPr/>
          <p:nvPr/>
        </p:nvSpPr>
        <p:spPr>
          <a:xfrm>
            <a:off x="10367225" y="2555875"/>
            <a:ext cx="1097310" cy="4127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4" name="Oval 13"/>
          <p:cNvSpPr/>
          <p:nvPr/>
        </p:nvSpPr>
        <p:spPr>
          <a:xfrm>
            <a:off x="2772833" y="3476625"/>
            <a:ext cx="5458201" cy="16827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9" name="Slide Number Placeholder 3">
            <a:extLst>
              <a:ext uri="{FF2B5EF4-FFF2-40B4-BE49-F238E27FC236}">
                <a16:creationId xmlns:a16="http://schemas.microsoft.com/office/drawing/2014/main" id="{A749D9E8-0A2D-4343-910C-4687F0381D2C}"/>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29</a:t>
            </a:fld>
            <a:endParaRPr lang="en-ZA" dirty="0"/>
          </a:p>
        </p:txBody>
      </p:sp>
    </p:spTree>
    <p:extLst>
      <p:ext uri="{BB962C8B-B14F-4D97-AF65-F5344CB8AC3E}">
        <p14:creationId xmlns:p14="http://schemas.microsoft.com/office/powerpoint/2010/main" val="61566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of a metal pole&#10;&#10;Description automatically generated">
            <a:extLst>
              <a:ext uri="{FF2B5EF4-FFF2-40B4-BE49-F238E27FC236}">
                <a16:creationId xmlns:a16="http://schemas.microsoft.com/office/drawing/2014/main" id="{4962669E-4968-D84A-B3A3-7827513FC304}"/>
              </a:ext>
            </a:extLst>
          </p:cNvPr>
          <p:cNvPicPr>
            <a:picLocks noGrp="1" noChangeAspect="1"/>
          </p:cNvPicPr>
          <p:nvPr>
            <p:ph type="pic" sz="quarter" idx="10"/>
          </p:nvPr>
        </p:nvPicPr>
        <p:blipFill rotWithShape="1">
          <a:blip r:embed="rId2"/>
          <a:srcRect l="-67" t="12157" r="67" b="41265"/>
          <a:stretch/>
        </p:blipFill>
        <p:spPr>
          <a:xfrm>
            <a:off x="0" y="0"/>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Background</a:t>
            </a:r>
          </a:p>
        </p:txBody>
      </p:sp>
      <p:sp>
        <p:nvSpPr>
          <p:cNvPr id="11" name="TextBox 10">
            <a:extLst>
              <a:ext uri="{FF2B5EF4-FFF2-40B4-BE49-F238E27FC236}">
                <a16:creationId xmlns:a16="http://schemas.microsoft.com/office/drawing/2014/main" id="{4DC323AC-CE97-D344-B328-8E681017D831}"/>
              </a:ext>
            </a:extLst>
          </p:cNvPr>
          <p:cNvSpPr txBox="1"/>
          <p:nvPr/>
        </p:nvSpPr>
        <p:spPr>
          <a:xfrm>
            <a:off x="0" y="6488668"/>
            <a:ext cx="2630848" cy="369332"/>
          </a:xfrm>
          <a:prstGeom prst="rect">
            <a:avLst/>
          </a:prstGeom>
          <a:noFill/>
        </p:spPr>
        <p:txBody>
          <a:bodyPr wrap="none" rtlCol="0">
            <a:spAutoFit/>
          </a:bodyPr>
          <a:lstStyle/>
          <a:p>
            <a:r>
              <a:rPr lang="en-US" dirty="0">
                <a:solidFill>
                  <a:schemeClr val="bg1"/>
                </a:solidFill>
              </a:rPr>
              <a:t>Image from Shutterstock</a:t>
            </a:r>
          </a:p>
        </p:txBody>
      </p:sp>
    </p:spTree>
    <p:extLst>
      <p:ext uri="{BB962C8B-B14F-4D97-AF65-F5344CB8AC3E}">
        <p14:creationId xmlns:p14="http://schemas.microsoft.com/office/powerpoint/2010/main" val="1363492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4" y="1685656"/>
            <a:ext cx="11020573" cy="4696094"/>
          </a:xfrm>
          <a:prstGeom prst="rect">
            <a:avLst/>
          </a:prstGeom>
        </p:spPr>
      </p:pic>
      <p:sp>
        <p:nvSpPr>
          <p:cNvPr id="2" name="Title 1"/>
          <p:cNvSpPr>
            <a:spLocks noGrp="1"/>
          </p:cNvSpPr>
          <p:nvPr>
            <p:ph type="title"/>
          </p:nvPr>
        </p:nvSpPr>
        <p:spPr/>
        <p:txBody>
          <a:bodyPr>
            <a:normAutofit fontScale="90000"/>
          </a:bodyPr>
          <a:lstStyle/>
          <a:p>
            <a:r>
              <a:rPr lang="en-US" dirty="0"/>
              <a:t>Demonstrating Search:  however, if too precise, you can either </a:t>
            </a:r>
            <a:r>
              <a:rPr lang="en-US" b="1" i="1" dirty="0"/>
              <a:t>Clear all</a:t>
            </a:r>
            <a:r>
              <a:rPr lang="en-US" dirty="0"/>
              <a:t> to start over … or uncheck filters / facets</a:t>
            </a:r>
          </a:p>
        </p:txBody>
      </p:sp>
      <p:sp>
        <p:nvSpPr>
          <p:cNvPr id="11" name="Oval 10"/>
          <p:cNvSpPr/>
          <p:nvPr/>
        </p:nvSpPr>
        <p:spPr>
          <a:xfrm>
            <a:off x="10367225" y="2921000"/>
            <a:ext cx="1097310" cy="412750"/>
          </a:xfrm>
          <a:prstGeom prst="ellipse">
            <a:avLst/>
          </a:prstGeom>
          <a:noFill/>
          <a:ln w="196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5" name="Slide Number Placeholder 3">
            <a:extLst>
              <a:ext uri="{FF2B5EF4-FFF2-40B4-BE49-F238E27FC236}">
                <a16:creationId xmlns:a16="http://schemas.microsoft.com/office/drawing/2014/main" id="{FED4B600-73DD-BE47-A3F3-9F54B5CD4EFA}"/>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30</a:t>
            </a:fld>
            <a:endParaRPr lang="en-ZA" dirty="0"/>
          </a:p>
        </p:txBody>
      </p:sp>
    </p:spTree>
    <p:extLst>
      <p:ext uri="{BB962C8B-B14F-4D97-AF65-F5344CB8AC3E}">
        <p14:creationId xmlns:p14="http://schemas.microsoft.com/office/powerpoint/2010/main" val="237795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35" r="15635"/>
          <a:stretch>
            <a:fillRect/>
          </a:stretch>
        </p:blipFill>
        <p:spPr>
          <a:xfrm>
            <a:off x="-1" y="0"/>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091544" y="2811053"/>
            <a:ext cx="9100456" cy="1214847"/>
          </a:xfrm>
        </p:spPr>
        <p:txBody>
          <a:bodyPr/>
          <a:lstStyle/>
          <a:p>
            <a:r>
              <a:rPr lang="en-ZA" sz="4400" dirty="0"/>
              <a:t>Data Management Training Clearinghouse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091544" y="4025900"/>
            <a:ext cx="6689043" cy="580921"/>
          </a:xfrm>
        </p:spPr>
        <p:txBody>
          <a:bodyPr/>
          <a:lstStyle/>
          <a:p>
            <a:r>
              <a:rPr lang="en-ZA" dirty="0"/>
              <a:t>Search Results</a:t>
            </a:r>
          </a:p>
        </p:txBody>
      </p:sp>
    </p:spTree>
    <p:extLst>
      <p:ext uri="{BB962C8B-B14F-4D97-AF65-F5344CB8AC3E}">
        <p14:creationId xmlns:p14="http://schemas.microsoft.com/office/powerpoint/2010/main" val="310353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354663"/>
            <a:ext cx="8271558" cy="4919590"/>
          </a:xfrm>
          <a:prstGeom prst="rect">
            <a:avLst/>
          </a:prstGeom>
        </p:spPr>
      </p:pic>
      <p:sp>
        <p:nvSpPr>
          <p:cNvPr id="2" name="Title 1"/>
          <p:cNvSpPr>
            <a:spLocks noGrp="1"/>
          </p:cNvSpPr>
          <p:nvPr>
            <p:ph type="title"/>
          </p:nvPr>
        </p:nvSpPr>
        <p:spPr/>
        <p:txBody>
          <a:bodyPr>
            <a:normAutofit fontScale="90000"/>
          </a:bodyPr>
          <a:lstStyle/>
          <a:p>
            <a:r>
              <a:rPr lang="en-US" dirty="0"/>
              <a:t>Search Results View -- What does it tell you?</a:t>
            </a:r>
          </a:p>
        </p:txBody>
      </p:sp>
      <p:sp>
        <p:nvSpPr>
          <p:cNvPr id="9" name="Oval 8"/>
          <p:cNvSpPr/>
          <p:nvPr/>
        </p:nvSpPr>
        <p:spPr>
          <a:xfrm>
            <a:off x="3498142" y="4908900"/>
            <a:ext cx="7429500" cy="98425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5" name="5-Point Star 4"/>
          <p:cNvSpPr/>
          <p:nvPr/>
        </p:nvSpPr>
        <p:spPr>
          <a:xfrm>
            <a:off x="10616754" y="5508625"/>
            <a:ext cx="411079" cy="2857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0" name="5-Point Star 9"/>
          <p:cNvSpPr/>
          <p:nvPr/>
        </p:nvSpPr>
        <p:spPr>
          <a:xfrm>
            <a:off x="6362254" y="5065941"/>
            <a:ext cx="411079" cy="2857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11" name="Rectangle 10"/>
          <p:cNvSpPr/>
          <p:nvPr/>
        </p:nvSpPr>
        <p:spPr>
          <a:xfrm>
            <a:off x="1816096" y="3057004"/>
            <a:ext cx="1947507" cy="2977554"/>
          </a:xfrm>
          <a:prstGeom prst="rect">
            <a:avLst/>
          </a:prstGeom>
          <a:noFill/>
        </p:spPr>
        <p:txBody>
          <a:bodyPr wrap="squar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You can either </a:t>
            </a:r>
          </a:p>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click on the </a:t>
            </a:r>
            <a:r>
              <a:rPr lang="en-US" sz="2400" b="1" i="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Title </a:t>
            </a:r>
          </a:p>
          <a:p>
            <a:pPr algn="ctr"/>
            <a:r>
              <a:rPr lang="en-US" sz="2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or the </a:t>
            </a:r>
          </a:p>
          <a:p>
            <a:pPr algn="ctr"/>
            <a:r>
              <a:rPr lang="en-US" sz="2400" b="1" i="1" u="sng"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More </a:t>
            </a:r>
          </a:p>
          <a:p>
            <a:pPr algn="ctr"/>
            <a:r>
              <a:rPr lang="en-US" sz="2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button </a:t>
            </a:r>
          </a:p>
          <a:p>
            <a:pPr algn="ctr"/>
            <a:r>
              <a:rPr lang="en-US" sz="2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to get </a:t>
            </a:r>
          </a:p>
          <a:p>
            <a:pPr algn="ctr"/>
            <a:r>
              <a:rPr lang="en-US" sz="2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more Info </a:t>
            </a:r>
            <a:endPar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8" name="Slide Number Placeholder 3">
            <a:extLst>
              <a:ext uri="{FF2B5EF4-FFF2-40B4-BE49-F238E27FC236}">
                <a16:creationId xmlns:a16="http://schemas.microsoft.com/office/drawing/2014/main" id="{11B9D64A-674C-D441-9E38-3777F5BEE8EC}"/>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32</a:t>
            </a:fld>
            <a:endParaRPr lang="en-ZA" dirty="0"/>
          </a:p>
        </p:txBody>
      </p:sp>
    </p:spTree>
    <p:extLst>
      <p:ext uri="{BB962C8B-B14F-4D97-AF65-F5344CB8AC3E}">
        <p14:creationId xmlns:p14="http://schemas.microsoft.com/office/powerpoint/2010/main" val="50742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45" y="3230563"/>
            <a:ext cx="11613706" cy="2333625"/>
          </a:xfrm>
          <a:prstGeom prst="rect">
            <a:avLst/>
          </a:prstGeom>
        </p:spPr>
      </p:pic>
      <p:sp>
        <p:nvSpPr>
          <p:cNvPr id="2" name="Title 1"/>
          <p:cNvSpPr>
            <a:spLocks noGrp="1"/>
          </p:cNvSpPr>
          <p:nvPr>
            <p:ph type="title"/>
          </p:nvPr>
        </p:nvSpPr>
        <p:spPr>
          <a:xfrm>
            <a:off x="672598" y="127000"/>
            <a:ext cx="10972800" cy="1619461"/>
          </a:xfrm>
        </p:spPr>
        <p:txBody>
          <a:bodyPr>
            <a:normAutofit fontScale="90000"/>
          </a:bodyPr>
          <a:lstStyle/>
          <a:p>
            <a:br>
              <a:rPr lang="en-US" dirty="0"/>
            </a:br>
            <a:r>
              <a:rPr lang="en-US" dirty="0"/>
              <a:t>Brief Description -- What does  it tell you?</a:t>
            </a:r>
            <a:br>
              <a:rPr lang="en-US" dirty="0"/>
            </a:br>
            <a:br>
              <a:rPr lang="en-US" dirty="0"/>
            </a:br>
            <a:endParaRPr lang="en-US" dirty="0"/>
          </a:p>
        </p:txBody>
      </p:sp>
      <p:sp>
        <p:nvSpPr>
          <p:cNvPr id="11" name="Oval 10"/>
          <p:cNvSpPr/>
          <p:nvPr/>
        </p:nvSpPr>
        <p:spPr>
          <a:xfrm>
            <a:off x="112890" y="2314221"/>
            <a:ext cx="11977510" cy="3973689"/>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cxnSp>
        <p:nvCxnSpPr>
          <p:cNvPr id="14" name="Elbow Connector 13"/>
          <p:cNvCxnSpPr/>
          <p:nvPr/>
        </p:nvCxnSpPr>
        <p:spPr>
          <a:xfrm rot="5400000">
            <a:off x="2124785" y="1374072"/>
            <a:ext cx="1095019" cy="299862"/>
          </a:xfrm>
          <a:prstGeom prst="bentConnector3">
            <a:avLst/>
          </a:prstGeom>
          <a:ln w="889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CC020479-CBA7-5B4E-8FF1-97AD7760B4FF}"/>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33</a:t>
            </a:fld>
            <a:endParaRPr lang="en-ZA" dirty="0"/>
          </a:p>
        </p:txBody>
      </p:sp>
    </p:spTree>
    <p:extLst>
      <p:ext uri="{BB962C8B-B14F-4D97-AF65-F5344CB8AC3E}">
        <p14:creationId xmlns:p14="http://schemas.microsoft.com/office/powerpoint/2010/main" val="2766593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45" y="3230563"/>
            <a:ext cx="11613706" cy="2333625"/>
          </a:xfrm>
          <a:prstGeom prst="rect">
            <a:avLst/>
          </a:prstGeom>
        </p:spPr>
      </p:pic>
      <p:sp>
        <p:nvSpPr>
          <p:cNvPr id="2" name="Title 1"/>
          <p:cNvSpPr>
            <a:spLocks noGrp="1"/>
          </p:cNvSpPr>
          <p:nvPr>
            <p:ph type="title"/>
          </p:nvPr>
        </p:nvSpPr>
        <p:spPr>
          <a:xfrm>
            <a:off x="672598" y="127000"/>
            <a:ext cx="10972800" cy="1284111"/>
          </a:xfrm>
        </p:spPr>
        <p:txBody>
          <a:bodyPr>
            <a:normAutofit/>
          </a:bodyPr>
          <a:lstStyle/>
          <a:p>
            <a:r>
              <a:rPr lang="en-US" dirty="0"/>
              <a:t>Brief Description -- you want to see more about this one!  What next?</a:t>
            </a:r>
          </a:p>
        </p:txBody>
      </p:sp>
      <p:sp>
        <p:nvSpPr>
          <p:cNvPr id="5" name="5-Point Star 4"/>
          <p:cNvSpPr/>
          <p:nvPr/>
        </p:nvSpPr>
        <p:spPr>
          <a:xfrm>
            <a:off x="11246184" y="4349750"/>
            <a:ext cx="411079" cy="2857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6" name="TextBox 5"/>
          <p:cNvSpPr txBox="1"/>
          <p:nvPr/>
        </p:nvSpPr>
        <p:spPr>
          <a:xfrm>
            <a:off x="3492500" y="1952625"/>
            <a:ext cx="4910667" cy="1122102"/>
          </a:xfrm>
          <a:prstGeom prst="rect">
            <a:avLst/>
          </a:prstGeom>
          <a:noFill/>
        </p:spPr>
        <p:txBody>
          <a:bodyPr wrap="square" lIns="22677" tIns="11339" rIns="22677" bIns="11339" rtlCol="0">
            <a:spAutoFit/>
          </a:bodyPr>
          <a:lstStyle/>
          <a:p>
            <a:r>
              <a:rPr lang="en-US" dirty="0">
                <a:solidFill>
                  <a:schemeClr val="tx2">
                    <a:lumMod val="50000"/>
                  </a:schemeClr>
                </a:solidFill>
              </a:rPr>
              <a:t>Click</a:t>
            </a:r>
            <a:r>
              <a:rPr lang="en-US" dirty="0"/>
              <a:t> on the </a:t>
            </a:r>
            <a:r>
              <a:rPr lang="en-US" b="1" i="1" dirty="0"/>
              <a:t>View full description </a:t>
            </a:r>
            <a:r>
              <a:rPr lang="en-US" dirty="0"/>
              <a:t>to look at the full metadata … or </a:t>
            </a:r>
          </a:p>
          <a:p>
            <a:r>
              <a:rPr lang="en-US" dirty="0"/>
              <a:t>the </a:t>
            </a:r>
            <a:r>
              <a:rPr lang="en-US" b="1" i="1" dirty="0"/>
              <a:t>View resource </a:t>
            </a:r>
            <a:r>
              <a:rPr lang="en-US" dirty="0"/>
              <a:t>button to go directly to the “landing page” of the resource.</a:t>
            </a:r>
          </a:p>
        </p:txBody>
      </p:sp>
      <p:sp>
        <p:nvSpPr>
          <p:cNvPr id="10" name="5-Point Star 9"/>
          <p:cNvSpPr/>
          <p:nvPr/>
        </p:nvSpPr>
        <p:spPr>
          <a:xfrm>
            <a:off x="529167" y="4683125"/>
            <a:ext cx="411079" cy="2857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7" name="Rectangle 6"/>
          <p:cNvSpPr/>
          <p:nvPr/>
        </p:nvSpPr>
        <p:spPr>
          <a:xfrm>
            <a:off x="1375660" y="2111375"/>
            <a:ext cx="1947507" cy="761563"/>
          </a:xfrm>
          <a:prstGeom prst="rect">
            <a:avLst/>
          </a:prstGeom>
          <a:noFill/>
        </p:spPr>
        <p:txBody>
          <a:bodyPr wrap="square" lIns="22677" tIns="11339" rIns="22677" bIns="11339">
            <a:spAutoFit/>
          </a:bodyPr>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You can either …</a:t>
            </a:r>
          </a:p>
        </p:txBody>
      </p:sp>
      <p:sp>
        <p:nvSpPr>
          <p:cNvPr id="8" name="Slide Number Placeholder 3">
            <a:extLst>
              <a:ext uri="{FF2B5EF4-FFF2-40B4-BE49-F238E27FC236}">
                <a16:creationId xmlns:a16="http://schemas.microsoft.com/office/drawing/2014/main" id="{4FEEF4CF-1CF8-3A41-B83B-2F30FBDE1B94}"/>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34</a:t>
            </a:fld>
            <a:endParaRPr lang="en-ZA" dirty="0"/>
          </a:p>
        </p:txBody>
      </p:sp>
    </p:spTree>
    <p:extLst>
      <p:ext uri="{BB962C8B-B14F-4D97-AF65-F5344CB8AC3E}">
        <p14:creationId xmlns:p14="http://schemas.microsoft.com/office/powerpoint/2010/main" val="252717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68" y="948608"/>
            <a:ext cx="10642866" cy="5008407"/>
          </a:xfrm>
          <a:prstGeom prst="rect">
            <a:avLst/>
          </a:prstGeom>
        </p:spPr>
      </p:pic>
      <p:sp>
        <p:nvSpPr>
          <p:cNvPr id="2" name="Title 1"/>
          <p:cNvSpPr>
            <a:spLocks noGrp="1"/>
          </p:cNvSpPr>
          <p:nvPr>
            <p:ph type="title"/>
          </p:nvPr>
        </p:nvSpPr>
        <p:spPr/>
        <p:txBody>
          <a:bodyPr/>
          <a:lstStyle/>
          <a:p>
            <a:r>
              <a:rPr lang="en-US" dirty="0"/>
              <a:t>Full Description – 1 of 2</a:t>
            </a:r>
          </a:p>
        </p:txBody>
      </p:sp>
      <p:cxnSp>
        <p:nvCxnSpPr>
          <p:cNvPr id="5" name="Straight Arrow Connector 4"/>
          <p:cNvCxnSpPr/>
          <p:nvPr/>
        </p:nvCxnSpPr>
        <p:spPr>
          <a:xfrm flipH="1">
            <a:off x="6489701" y="3192905"/>
            <a:ext cx="1693332"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036234" y="3595333"/>
            <a:ext cx="1926166"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138813" y="3925306"/>
            <a:ext cx="1693332" cy="1"/>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076817" y="4981575"/>
            <a:ext cx="1693332"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8667" y="1924580"/>
            <a:ext cx="1928150"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3EDA0AAD-0965-AA4B-AD38-561613863B1C}"/>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35</a:t>
            </a:fld>
            <a:endParaRPr lang="en-ZA" dirty="0"/>
          </a:p>
        </p:txBody>
      </p:sp>
    </p:spTree>
    <p:extLst>
      <p:ext uri="{BB962C8B-B14F-4D97-AF65-F5344CB8AC3E}">
        <p14:creationId xmlns:p14="http://schemas.microsoft.com/office/powerpoint/2010/main" val="4123473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Description – 2 of 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76" y="914400"/>
            <a:ext cx="9545752" cy="5127974"/>
          </a:xfrm>
          <a:prstGeom prst="rect">
            <a:avLst/>
          </a:prstGeom>
        </p:spPr>
      </p:pic>
      <p:cxnSp>
        <p:nvCxnSpPr>
          <p:cNvPr id="5" name="Straight Arrow Connector 4"/>
          <p:cNvCxnSpPr/>
          <p:nvPr/>
        </p:nvCxnSpPr>
        <p:spPr>
          <a:xfrm flipH="1">
            <a:off x="6880392" y="5780264"/>
            <a:ext cx="2252319"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8446911" y="5393972"/>
            <a:ext cx="2176305" cy="0"/>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3">
            <a:extLst>
              <a:ext uri="{FF2B5EF4-FFF2-40B4-BE49-F238E27FC236}">
                <a16:creationId xmlns:a16="http://schemas.microsoft.com/office/drawing/2014/main" id="{30CFF993-5D03-4D48-AF38-ECD0A42FCF64}"/>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36</a:t>
            </a:fld>
            <a:endParaRPr lang="en-ZA" dirty="0"/>
          </a:p>
        </p:txBody>
      </p:sp>
    </p:spTree>
    <p:extLst>
      <p:ext uri="{BB962C8B-B14F-4D97-AF65-F5344CB8AC3E}">
        <p14:creationId xmlns:p14="http://schemas.microsoft.com/office/powerpoint/2010/main" val="3628562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351D40-E1DB-5D42-8D9E-5EE2554964B7}"/>
              </a:ext>
            </a:extLst>
          </p:cNvPr>
          <p:cNvSpPr>
            <a:spLocks noGrp="1"/>
          </p:cNvSpPr>
          <p:nvPr>
            <p:ph type="ftr" sz="quarter" idx="12"/>
          </p:nvPr>
        </p:nvSpPr>
        <p:spPr/>
        <p:txBody>
          <a:bodyPr/>
          <a:lstStyle/>
          <a:p>
            <a:r>
              <a:rPr lang="en-ZA"/>
              <a:t>Add a footer</a:t>
            </a:r>
            <a:endParaRPr lang="en-ZA" dirty="0"/>
          </a:p>
        </p:txBody>
      </p:sp>
      <p:sp>
        <p:nvSpPr>
          <p:cNvPr id="3" name="Slide Number Placeholder 2">
            <a:extLst>
              <a:ext uri="{FF2B5EF4-FFF2-40B4-BE49-F238E27FC236}">
                <a16:creationId xmlns:a16="http://schemas.microsoft.com/office/drawing/2014/main" id="{E0F6B061-2744-5C4B-93ED-2108223CA53D}"/>
              </a:ext>
            </a:extLst>
          </p:cNvPr>
          <p:cNvSpPr>
            <a:spLocks noGrp="1"/>
          </p:cNvSpPr>
          <p:nvPr>
            <p:ph type="sldNum" sz="quarter" idx="13"/>
          </p:nvPr>
        </p:nvSpPr>
        <p:spPr/>
        <p:txBody>
          <a:bodyPr/>
          <a:lstStyle/>
          <a:p>
            <a:fld id="{19B51A1E-902D-48AF-9020-955120F399B6}" type="slidenum">
              <a:rPr lang="en-ZA" smtClean="0"/>
              <a:pPr/>
              <a:t>37</a:t>
            </a:fld>
            <a:endParaRPr lang="en-ZA" dirty="0"/>
          </a:p>
        </p:txBody>
      </p:sp>
      <p:sp>
        <p:nvSpPr>
          <p:cNvPr id="4" name="Title 3">
            <a:extLst>
              <a:ext uri="{FF2B5EF4-FFF2-40B4-BE49-F238E27FC236}">
                <a16:creationId xmlns:a16="http://schemas.microsoft.com/office/drawing/2014/main" id="{915D1420-5F99-5042-AE4C-618D1FDD24FB}"/>
              </a:ext>
            </a:extLst>
          </p:cNvPr>
          <p:cNvSpPr>
            <a:spLocks noGrp="1"/>
          </p:cNvSpPr>
          <p:nvPr>
            <p:ph type="title"/>
          </p:nvPr>
        </p:nvSpPr>
        <p:spPr/>
        <p:txBody>
          <a:bodyPr/>
          <a:lstStyle/>
          <a:p>
            <a:r>
              <a:rPr lang="en-US" dirty="0"/>
              <a:t>Submission backup slides</a:t>
            </a:r>
          </a:p>
        </p:txBody>
      </p:sp>
    </p:spTree>
    <p:extLst>
      <p:ext uri="{BB962C8B-B14F-4D97-AF65-F5344CB8AC3E}">
        <p14:creationId xmlns:p14="http://schemas.microsoft.com/office/powerpoint/2010/main" val="72638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1309511" y="790222"/>
            <a:ext cx="10272890" cy="64346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200"/>
              <a:buFont typeface="Corbel"/>
              <a:buNone/>
            </a:pPr>
            <a:r>
              <a:rPr lang="en-US" dirty="0"/>
              <a:t>Current Publication Process</a:t>
            </a:r>
            <a:endParaRPr dirty="0"/>
          </a:p>
        </p:txBody>
      </p:sp>
      <p:sp>
        <p:nvSpPr>
          <p:cNvPr id="174" name="Google Shape;174;p22"/>
          <p:cNvSpPr txBox="1">
            <a:spLocks noGrp="1"/>
          </p:cNvSpPr>
          <p:nvPr>
            <p:ph type="body" idx="1"/>
          </p:nvPr>
        </p:nvSpPr>
        <p:spPr>
          <a:xfrm>
            <a:off x="1309511" y="1928812"/>
            <a:ext cx="10272890" cy="4071004"/>
          </a:xfrm>
          <a:prstGeom prst="rect">
            <a:avLst/>
          </a:prstGeom>
          <a:noFill/>
          <a:ln>
            <a:noFill/>
          </a:ln>
        </p:spPr>
        <p:txBody>
          <a:bodyPr spcFirstLastPara="1" wrap="square" lIns="91425" tIns="45700" rIns="91425" bIns="45700" anchor="ctr" anchorCtr="0">
            <a:noAutofit/>
          </a:bodyPr>
          <a:lstStyle/>
          <a:p>
            <a:pPr marL="304810" lvl="0" indent="-304810" algn="l" rtl="0">
              <a:spcBef>
                <a:spcPts val="0"/>
              </a:spcBef>
              <a:spcAft>
                <a:spcPts val="0"/>
              </a:spcAft>
              <a:buSzPts val="3625"/>
              <a:buChar char="•"/>
            </a:pPr>
            <a:r>
              <a:rPr lang="en-US" dirty="0"/>
              <a:t>We Invite community volunteers who wish to </a:t>
            </a:r>
            <a:r>
              <a:rPr lang="en-US" i="1" dirty="0"/>
              <a:t>submit </a:t>
            </a:r>
            <a:r>
              <a:rPr lang="en-US" dirty="0"/>
              <a:t>and/or </a:t>
            </a:r>
            <a:r>
              <a:rPr lang="en-US" i="1" dirty="0"/>
              <a:t>review </a:t>
            </a:r>
            <a:r>
              <a:rPr lang="en-US" dirty="0"/>
              <a:t>descriptions of educational resources to the DMTC using existing:</a:t>
            </a:r>
            <a:endParaRPr dirty="0"/>
          </a:p>
          <a:p>
            <a:pPr marL="792505" lvl="1" indent="-304809" algn="l" rtl="0">
              <a:spcBef>
                <a:spcPts val="1060"/>
              </a:spcBef>
              <a:spcAft>
                <a:spcPts val="0"/>
              </a:spcAft>
              <a:buSzPts val="3045"/>
              <a:buChar char="•"/>
            </a:pPr>
            <a:r>
              <a:rPr lang="en-US" dirty="0"/>
              <a:t>Selection Criteria:  </a:t>
            </a:r>
          </a:p>
          <a:p>
            <a:pPr marL="1249705" lvl="2" indent="-304809">
              <a:spcBef>
                <a:spcPts val="1060"/>
              </a:spcBef>
              <a:buSzPts val="3045"/>
            </a:pPr>
            <a:r>
              <a:rPr lang="en-US" dirty="0">
                <a:hlinkClick r:id="rId3"/>
              </a:rPr>
              <a:t>https://github.com/imls-dmt/resources-workflow/blob/master/Nov17_2018_SelectionCriteria.pdf</a:t>
            </a:r>
            <a:r>
              <a:rPr lang="en-US" dirty="0"/>
              <a:t> </a:t>
            </a:r>
            <a:endParaRPr dirty="0"/>
          </a:p>
          <a:p>
            <a:pPr marL="792505" lvl="1" indent="-304809" algn="l" rtl="0">
              <a:spcBef>
                <a:spcPts val="1060"/>
              </a:spcBef>
              <a:spcAft>
                <a:spcPts val="0"/>
              </a:spcAft>
              <a:buSzPts val="3045"/>
              <a:buChar char="•"/>
            </a:pPr>
            <a:r>
              <a:rPr lang="en-US" dirty="0"/>
              <a:t>Tutorial for Submitting Descriptions to the DMTC with suggested workflow:</a:t>
            </a:r>
          </a:p>
          <a:p>
            <a:pPr marL="1249705" lvl="2" indent="-304809">
              <a:spcBef>
                <a:spcPts val="1060"/>
              </a:spcBef>
              <a:buSzPts val="3045"/>
            </a:pPr>
            <a:r>
              <a:rPr lang="en-US" dirty="0">
                <a:hlinkClick r:id="rId4"/>
              </a:rPr>
              <a:t>https://github.com/imls-dmt/resources-workflow/blob/master/Tutorial%20for%20Submitting%20Educational%20Resource%20Metadata.pdf</a:t>
            </a:r>
            <a:endParaRPr dirty="0"/>
          </a:p>
          <a:p>
            <a:pPr marL="792505" lvl="1" indent="-304809">
              <a:spcBef>
                <a:spcPts val="1060"/>
              </a:spcBef>
              <a:buSzPts val="3045"/>
            </a:pPr>
            <a:r>
              <a:rPr lang="en-US" dirty="0"/>
              <a:t>Metadata input form – using the Dublin Core maintained, and Schema.org endorsed Learning Resource Metadata Initiative schema:  </a:t>
            </a:r>
            <a:r>
              <a:rPr lang="en-US" dirty="0">
                <a:hlinkClick r:id="rId5"/>
              </a:rPr>
              <a:t>http://dublincore.org/specifications/lrmi/</a:t>
            </a:r>
            <a:r>
              <a:rPr lang="en-US" dirty="0"/>
              <a:t> </a:t>
            </a:r>
          </a:p>
          <a:p>
            <a:pPr marL="792505" lvl="1" indent="-304809">
              <a:spcBef>
                <a:spcPts val="1060"/>
              </a:spcBef>
              <a:buSzPts val="3045"/>
            </a:pPr>
            <a:r>
              <a:rPr lang="en-US" dirty="0"/>
              <a:t>Questions / Interest:  email us at:  </a:t>
            </a:r>
            <a:r>
              <a:rPr lang="en-ZA" dirty="0">
                <a:hlinkClick r:id="rId6"/>
              </a:rPr>
              <a:t>clearinghouseEd@dmtclearinghouse.esipfed.org</a:t>
            </a:r>
            <a:r>
              <a:rPr lang="en-ZA" dirty="0"/>
              <a:t> </a:t>
            </a:r>
          </a:p>
          <a:p>
            <a:pPr marL="792505" lvl="1" indent="-304809">
              <a:spcBef>
                <a:spcPts val="1060"/>
              </a:spcBef>
              <a:buSzPts val="3045"/>
            </a:pPr>
            <a:r>
              <a:rPr lang="en-ZA" dirty="0"/>
              <a:t>Provide contact information and specific interest in the presentation feedback form: </a:t>
            </a:r>
            <a:br>
              <a:rPr lang="en-ZA" dirty="0"/>
            </a:br>
            <a:r>
              <a:rPr lang="en-US" dirty="0">
                <a:hlinkClick r:id="rId7"/>
              </a:rPr>
              <a:t>http://</a:t>
            </a:r>
            <a:r>
              <a:rPr lang="en-US" dirty="0" err="1">
                <a:hlinkClick r:id="rId7"/>
              </a:rPr>
              <a:t>bit.ly</a:t>
            </a:r>
            <a:r>
              <a:rPr lang="en-US" dirty="0">
                <a:hlinkClick r:id="rId7"/>
              </a:rPr>
              <a:t>/2019-ESA-feedback</a:t>
            </a:r>
            <a:endParaRPr lang="en-US" dirty="0"/>
          </a:p>
          <a:p>
            <a:pPr marL="487696" lvl="1" indent="0">
              <a:spcBef>
                <a:spcPts val="1060"/>
              </a:spcBef>
              <a:buSzPts val="3045"/>
              <a:buNone/>
            </a:pPr>
            <a:endParaRPr lang="en-ZA" dirty="0"/>
          </a:p>
        </p:txBody>
      </p:sp>
      <p:sp>
        <p:nvSpPr>
          <p:cNvPr id="175" name="Google Shape;175;p22"/>
          <p:cNvSpPr txBox="1">
            <a:spLocks noGrp="1"/>
          </p:cNvSpPr>
          <p:nvPr>
            <p:ph type="sldNum" idx="12"/>
          </p:nvPr>
        </p:nvSpPr>
        <p:spPr>
          <a:xfrm>
            <a:off x="11011956" y="6108174"/>
            <a:ext cx="570444"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5" name="Slide Number Placeholder 3">
            <a:extLst>
              <a:ext uri="{FF2B5EF4-FFF2-40B4-BE49-F238E27FC236}">
                <a16:creationId xmlns:a16="http://schemas.microsoft.com/office/drawing/2014/main" id="{B7019A31-D804-B14A-A0A0-E3E8B6B97169}"/>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38</a:t>
            </a:fld>
            <a:endParaRPr lang="en-ZA" dirty="0"/>
          </a:p>
        </p:txBody>
      </p:sp>
    </p:spTree>
    <p:extLst>
      <p:ext uri="{BB962C8B-B14F-4D97-AF65-F5344CB8AC3E}">
        <p14:creationId xmlns:p14="http://schemas.microsoft.com/office/powerpoint/2010/main" val="510243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81000" y="1300495"/>
            <a:ext cx="10715978" cy="4930251"/>
          </a:xfrm>
          <a:ln w="123825" cmpd="sng">
            <a:solidFill>
              <a:schemeClr val="tx2"/>
            </a:solidFill>
          </a:ln>
        </p:spPr>
      </p:pic>
      <p:sp>
        <p:nvSpPr>
          <p:cNvPr id="2" name="Title 1"/>
          <p:cNvSpPr>
            <a:spLocks noGrp="1"/>
          </p:cNvSpPr>
          <p:nvPr>
            <p:ph type="title"/>
          </p:nvPr>
        </p:nvSpPr>
        <p:spPr/>
        <p:txBody>
          <a:bodyPr/>
          <a:lstStyle/>
          <a:p>
            <a:r>
              <a:rPr lang="en-US" dirty="0"/>
              <a:t>“Submit” Function</a:t>
            </a:r>
          </a:p>
        </p:txBody>
      </p:sp>
      <p:sp>
        <p:nvSpPr>
          <p:cNvPr id="8" name="Oval 7"/>
          <p:cNvSpPr/>
          <p:nvPr/>
        </p:nvSpPr>
        <p:spPr>
          <a:xfrm>
            <a:off x="8381995" y="1385006"/>
            <a:ext cx="635000" cy="508000"/>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9" name="Oval 8"/>
          <p:cNvSpPr/>
          <p:nvPr/>
        </p:nvSpPr>
        <p:spPr>
          <a:xfrm>
            <a:off x="6471346" y="3436758"/>
            <a:ext cx="2624667" cy="1063625"/>
          </a:xfrm>
          <a:prstGeom prst="ellipse">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22677" tIns="11339" rIns="22677" bIns="11339" rtlCol="0" anchor="ctr"/>
          <a:lstStyle/>
          <a:p>
            <a:pPr algn="ctr"/>
            <a:endParaRPr lang="en-US"/>
          </a:p>
        </p:txBody>
      </p:sp>
      <p:sp>
        <p:nvSpPr>
          <p:cNvPr id="6" name="Slide Number Placeholder 3">
            <a:extLst>
              <a:ext uri="{FF2B5EF4-FFF2-40B4-BE49-F238E27FC236}">
                <a16:creationId xmlns:a16="http://schemas.microsoft.com/office/drawing/2014/main" id="{72810996-B568-C745-82A0-13B87FCE2CA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39</a:t>
            </a:fld>
            <a:endParaRPr lang="en-ZA" dirty="0"/>
          </a:p>
        </p:txBody>
      </p:sp>
    </p:spTree>
    <p:extLst>
      <p:ext uri="{BB962C8B-B14F-4D97-AF65-F5344CB8AC3E}">
        <p14:creationId xmlns:p14="http://schemas.microsoft.com/office/powerpoint/2010/main" val="116544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Data Management Training Clearinghouse Background</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8" name="Content Placeholder 7" descr="Screenshot of the Earth Science Information Partners Data Management Training Clearinghouse home page. ">
            <a:extLst>
              <a:ext uri="{FF2B5EF4-FFF2-40B4-BE49-F238E27FC236}">
                <a16:creationId xmlns:a16="http://schemas.microsoft.com/office/drawing/2014/main" id="{86AF6127-639E-FA46-9668-FF6C2C5D9F11}"/>
              </a:ext>
            </a:extLst>
          </p:cNvPr>
          <p:cNvPicPr>
            <a:picLocks noGrp="1" noChangeAspect="1"/>
          </p:cNvPicPr>
          <p:nvPr>
            <p:ph idx="1"/>
          </p:nvPr>
        </p:nvPicPr>
        <p:blipFill>
          <a:blip r:embed="rId3"/>
          <a:stretch>
            <a:fillRect/>
          </a:stretch>
        </p:blipFill>
        <p:spPr>
          <a:xfrm>
            <a:off x="4841285" y="117054"/>
            <a:ext cx="7134715" cy="6254297"/>
          </a:xfrm>
        </p:spPr>
      </p:pic>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p:txBody>
          <a:bodyPr/>
          <a:lstStyle/>
          <a:p>
            <a:pPr marL="457200" indent="-457200">
              <a:buFont typeface="Arial" panose="020B0604020202020204" pitchFamily="34" charset="0"/>
              <a:buChar char="•"/>
            </a:pPr>
            <a:r>
              <a:rPr lang="en-US" sz="3200" dirty="0"/>
              <a:t>Work Started 2015</a:t>
            </a:r>
          </a:p>
          <a:p>
            <a:pPr marL="457200" indent="-457200">
              <a:buFont typeface="Arial" panose="020B0604020202020204" pitchFamily="34" charset="0"/>
              <a:buChar char="•"/>
            </a:pPr>
            <a:r>
              <a:rPr lang="en-US" sz="3200" dirty="0"/>
              <a:t>First Content in 2016</a:t>
            </a:r>
          </a:p>
          <a:p>
            <a:pPr marL="457200" indent="-457200">
              <a:buFont typeface="Arial" panose="020B0604020202020204" pitchFamily="34" charset="0"/>
              <a:buChar char="•"/>
            </a:pPr>
            <a:r>
              <a:rPr lang="en-US" sz="3200" dirty="0"/>
              <a:t>Supported by USGS CDI, </a:t>
            </a:r>
            <a:r>
              <a:rPr lang="en-US" sz="3200" dirty="0" err="1"/>
              <a:t>DataONE</a:t>
            </a:r>
            <a:r>
              <a:rPr lang="en-US" sz="3200" dirty="0"/>
              <a:t>, and the Earth Science Information Partners (ESIP)</a:t>
            </a:r>
          </a:p>
        </p:txBody>
      </p:sp>
      <p:sp>
        <p:nvSpPr>
          <p:cNvPr id="5" name="Rectangle 4">
            <a:extLst>
              <a:ext uri="{FF2B5EF4-FFF2-40B4-BE49-F238E27FC236}">
                <a16:creationId xmlns:a16="http://schemas.microsoft.com/office/drawing/2014/main" id="{50C462DC-CB2A-B041-BE86-B4F960E3AFC8}"/>
              </a:ext>
            </a:extLst>
          </p:cNvPr>
          <p:cNvSpPr/>
          <p:nvPr/>
        </p:nvSpPr>
        <p:spPr>
          <a:xfrm>
            <a:off x="8408642" y="871027"/>
            <a:ext cx="3351358" cy="2206470"/>
          </a:xfrm>
          <a:prstGeom prst="rect">
            <a:avLst/>
          </a:prstGeom>
          <a:solidFill>
            <a:srgbClr val="EC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ABDBFE-63D1-F143-B995-07BF55D17118}"/>
              </a:ext>
            </a:extLst>
          </p:cNvPr>
          <p:cNvPicPr>
            <a:picLocks noChangeAspect="1"/>
          </p:cNvPicPr>
          <p:nvPr/>
        </p:nvPicPr>
        <p:blipFill>
          <a:blip r:embed="rId4"/>
          <a:stretch>
            <a:fillRect/>
          </a:stretch>
        </p:blipFill>
        <p:spPr>
          <a:xfrm>
            <a:off x="8851093" y="949375"/>
            <a:ext cx="2744466" cy="2049773"/>
          </a:xfrm>
          <a:prstGeom prst="rect">
            <a:avLst/>
          </a:prstGeom>
        </p:spPr>
      </p:pic>
    </p:spTree>
    <p:extLst>
      <p:ext uri="{BB962C8B-B14F-4D97-AF65-F5344CB8AC3E}">
        <p14:creationId xmlns:p14="http://schemas.microsoft.com/office/powerpoint/2010/main" val="3053537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EZ “Submit” Form – no login required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429" y="1402311"/>
            <a:ext cx="8002117" cy="4925112"/>
          </a:xfrm>
          <a:prstGeom prst="rect">
            <a:avLst/>
          </a:prstGeom>
        </p:spPr>
      </p:pic>
      <p:sp>
        <p:nvSpPr>
          <p:cNvPr id="5" name="Slide Number Placeholder 3">
            <a:extLst>
              <a:ext uri="{FF2B5EF4-FFF2-40B4-BE49-F238E27FC236}">
                <a16:creationId xmlns:a16="http://schemas.microsoft.com/office/drawing/2014/main" id="{3F1CA3D0-E886-1440-887E-AF2E630DD88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40</a:t>
            </a:fld>
            <a:endParaRPr lang="en-ZA" dirty="0"/>
          </a:p>
        </p:txBody>
      </p:sp>
    </p:spTree>
    <p:extLst>
      <p:ext uri="{BB962C8B-B14F-4D97-AF65-F5344CB8AC3E}">
        <p14:creationId xmlns:p14="http://schemas.microsoft.com/office/powerpoint/2010/main" val="4018145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845" y="1560888"/>
            <a:ext cx="11340000" cy="1024267"/>
          </a:xfrm>
        </p:spPr>
        <p:txBody>
          <a:bodyPr/>
          <a:lstStyle/>
          <a:p>
            <a:r>
              <a:rPr lang="en-US" dirty="0"/>
              <a:t> “Submit” Recommended Information submitted, reviewed &amp; published by logged in user: </a:t>
            </a:r>
          </a:p>
        </p:txBody>
      </p:sp>
      <p:sp>
        <p:nvSpPr>
          <p:cNvPr id="5" name="Google Shape;174;p22"/>
          <p:cNvSpPr txBox="1">
            <a:spLocks noGrp="1"/>
          </p:cNvSpPr>
          <p:nvPr>
            <p:ph type="body" idx="1"/>
          </p:nvPr>
        </p:nvSpPr>
        <p:spPr>
          <a:xfrm>
            <a:off x="1309511" y="1928812"/>
            <a:ext cx="10272890" cy="4071004"/>
          </a:xfrm>
          <a:prstGeom prst="rect">
            <a:avLst/>
          </a:prstGeom>
          <a:noFill/>
          <a:ln>
            <a:noFill/>
          </a:ln>
        </p:spPr>
        <p:txBody>
          <a:bodyPr spcFirstLastPara="1" wrap="square" lIns="91425" tIns="45700" rIns="91425" bIns="45700" anchor="ctr" anchorCtr="0">
            <a:noAutofit/>
          </a:bodyPr>
          <a:lstStyle/>
          <a:p>
            <a:pPr marL="342900" lvl="0" indent="-342900" algn="l" rtl="0">
              <a:spcBef>
                <a:spcPts val="0"/>
              </a:spcBef>
              <a:spcAft>
                <a:spcPts val="0"/>
              </a:spcAft>
              <a:buSzPts val="3625"/>
              <a:buFont typeface="Wingdings" panose="05000000000000000000" pitchFamily="2" charset="2"/>
              <a:buChar char="ü"/>
            </a:pPr>
            <a:r>
              <a:rPr lang="en-US" dirty="0"/>
              <a:t>Names, Personal &amp; Organizational for Authors and Contributors</a:t>
            </a:r>
          </a:p>
          <a:p>
            <a:pPr marL="342900" lvl="0" indent="-342900" algn="l" rtl="0">
              <a:spcBef>
                <a:spcPts val="0"/>
              </a:spcBef>
              <a:spcAft>
                <a:spcPts val="0"/>
              </a:spcAft>
              <a:buSzPts val="3625"/>
              <a:buFont typeface="Wingdings" panose="05000000000000000000" pitchFamily="2" charset="2"/>
              <a:buChar char="ü"/>
            </a:pPr>
            <a:r>
              <a:rPr lang="en-US" dirty="0"/>
              <a:t>Descriptive Information</a:t>
            </a:r>
          </a:p>
          <a:p>
            <a:pPr marL="342900" lvl="0" indent="-342900" algn="l" rtl="0">
              <a:spcBef>
                <a:spcPts val="0"/>
              </a:spcBef>
              <a:spcAft>
                <a:spcPts val="0"/>
              </a:spcAft>
              <a:buSzPts val="3625"/>
              <a:buFont typeface="Wingdings" panose="05000000000000000000" pitchFamily="2" charset="2"/>
              <a:buChar char="ü"/>
            </a:pPr>
            <a:r>
              <a:rPr lang="en-US" dirty="0"/>
              <a:t>Educational Context for the Resource</a:t>
            </a:r>
            <a:endParaRPr dirty="0"/>
          </a:p>
        </p:txBody>
      </p:sp>
      <p:sp>
        <p:nvSpPr>
          <p:cNvPr id="4" name="Slide Number Placeholder 3">
            <a:extLst>
              <a:ext uri="{FF2B5EF4-FFF2-40B4-BE49-F238E27FC236}">
                <a16:creationId xmlns:a16="http://schemas.microsoft.com/office/drawing/2014/main" id="{9F1A7D9F-7F03-3A43-BAA2-D489F598B6B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41</a:t>
            </a:fld>
            <a:endParaRPr lang="en-ZA" dirty="0"/>
          </a:p>
        </p:txBody>
      </p:sp>
    </p:spTree>
    <p:extLst>
      <p:ext uri="{BB962C8B-B14F-4D97-AF65-F5344CB8AC3E}">
        <p14:creationId xmlns:p14="http://schemas.microsoft.com/office/powerpoint/2010/main" val="4283082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6" y="191910"/>
            <a:ext cx="10859912" cy="993423"/>
          </a:xfrm>
        </p:spPr>
        <p:txBody>
          <a:bodyPr/>
          <a:lstStyle/>
          <a:p>
            <a:r>
              <a:rPr lang="en-US" dirty="0"/>
              <a:t>Current Clearinghouse publication process by role of logged-in user</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graphicFrame>
        <p:nvGraphicFramePr>
          <p:cNvPr id="8" name="Table 7"/>
          <p:cNvGraphicFramePr>
            <a:graphicFrameLocks noGrp="1"/>
          </p:cNvGraphicFramePr>
          <p:nvPr/>
        </p:nvGraphicFramePr>
        <p:xfrm>
          <a:off x="424071" y="1193800"/>
          <a:ext cx="10840277" cy="4901071"/>
        </p:xfrm>
        <a:graphic>
          <a:graphicData uri="http://schemas.openxmlformats.org/drawingml/2006/table">
            <a:tbl>
              <a:tblPr firstRow="1" bandRow="1">
                <a:tableStyleId>{073A0DAA-6AF3-43AB-8588-CEC1D06C72B9}</a:tableStyleId>
              </a:tblPr>
              <a:tblGrid>
                <a:gridCol w="6533320">
                  <a:extLst>
                    <a:ext uri="{9D8B030D-6E8A-4147-A177-3AD203B41FA5}">
                      <a16:colId xmlns:a16="http://schemas.microsoft.com/office/drawing/2014/main" val="20000"/>
                    </a:ext>
                  </a:extLst>
                </a:gridCol>
                <a:gridCol w="2014331">
                  <a:extLst>
                    <a:ext uri="{9D8B030D-6E8A-4147-A177-3AD203B41FA5}">
                      <a16:colId xmlns:a16="http://schemas.microsoft.com/office/drawing/2014/main" val="20001"/>
                    </a:ext>
                  </a:extLst>
                </a:gridCol>
                <a:gridCol w="1404730">
                  <a:extLst>
                    <a:ext uri="{9D8B030D-6E8A-4147-A177-3AD203B41FA5}">
                      <a16:colId xmlns:a16="http://schemas.microsoft.com/office/drawing/2014/main" val="20002"/>
                    </a:ext>
                  </a:extLst>
                </a:gridCol>
                <a:gridCol w="887896">
                  <a:extLst>
                    <a:ext uri="{9D8B030D-6E8A-4147-A177-3AD203B41FA5}">
                      <a16:colId xmlns:a16="http://schemas.microsoft.com/office/drawing/2014/main" val="20003"/>
                    </a:ext>
                  </a:extLst>
                </a:gridCol>
              </a:tblGrid>
              <a:tr h="370840">
                <a:tc>
                  <a:txBody>
                    <a:bodyPr/>
                    <a:lstStyle/>
                    <a:p>
                      <a:r>
                        <a:rPr lang="en-US" dirty="0"/>
                        <a:t>Task</a:t>
                      </a:r>
                    </a:p>
                  </a:txBody>
                  <a:tcPr/>
                </a:tc>
                <a:tc>
                  <a:txBody>
                    <a:bodyPr/>
                    <a:lstStyle/>
                    <a:p>
                      <a:r>
                        <a:rPr lang="en-US" dirty="0"/>
                        <a:t>Submitter</a:t>
                      </a:r>
                    </a:p>
                  </a:txBody>
                  <a:tcPr/>
                </a:tc>
                <a:tc>
                  <a:txBody>
                    <a:bodyPr/>
                    <a:lstStyle/>
                    <a:p>
                      <a:r>
                        <a:rPr lang="en-US" dirty="0"/>
                        <a:t>Reviewer</a:t>
                      </a:r>
                    </a:p>
                  </a:txBody>
                  <a:tcPr/>
                </a:tc>
                <a:tc>
                  <a:txBody>
                    <a:bodyPr/>
                    <a:lstStyle/>
                    <a:p>
                      <a:r>
                        <a:rPr lang="en-US" dirty="0"/>
                        <a:t>Editor</a:t>
                      </a:r>
                    </a:p>
                  </a:txBody>
                  <a:tcPr/>
                </a:tc>
                <a:extLst>
                  <a:ext uri="{0D108BD9-81ED-4DB2-BD59-A6C34878D82A}">
                    <a16:rowId xmlns:a16="http://schemas.microsoft.com/office/drawing/2014/main" val="10000"/>
                  </a:ext>
                </a:extLst>
              </a:tr>
              <a:tr h="4560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resource</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Fill out Required Info</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Fill out Recommended Info</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to Controlled Vocabularies</a:t>
                      </a:r>
                      <a:r>
                        <a:rPr lang="en-US" baseline="0" dirty="0"/>
                        <a:t> (varies by role)</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Submit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Evaluate Appropriateness of Adding Resource </a:t>
                      </a:r>
                      <a:r>
                        <a:rPr lang="en-US" baseline="0"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 Edit  metadata submitted</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Save (=</a:t>
                      </a:r>
                      <a:r>
                        <a:rPr lang="en-US" b="1" dirty="0"/>
                        <a:t> </a:t>
                      </a:r>
                      <a:r>
                        <a:rPr lang="en-US" b="0" dirty="0"/>
                        <a:t>Re-submit</a:t>
                      </a:r>
                      <a:r>
                        <a:rPr lang="en-US" dirty="0"/>
                        <a:t>)</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Publish</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Update/Maintain (e.g., correct URLs, typos,</a:t>
                      </a:r>
                      <a:r>
                        <a:rPr lang="en-US" baseline="0" dirty="0"/>
                        <a:t> etc.)</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2"/>
                  </a:ext>
                </a:extLst>
              </a:tr>
            </a:tbl>
          </a:graphicData>
        </a:graphic>
      </p:graphicFrame>
      <p:pic>
        <p:nvPicPr>
          <p:cNvPr id="1027"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1509429"/>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06311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242488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2826666"/>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20365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3584715"/>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391799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4258021"/>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4610462"/>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158363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1995582"/>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2448982"/>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2804088"/>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313465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154508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192353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432968"/>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3093191"/>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584715"/>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965954"/>
            <a:ext cx="321209" cy="2519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4258021"/>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761886"/>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5052971"/>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362" y="5040700"/>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3530596"/>
            <a:ext cx="321209" cy="328918"/>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
            <a:extLst>
              <a:ext uri="{FF2B5EF4-FFF2-40B4-BE49-F238E27FC236}">
                <a16:creationId xmlns:a16="http://schemas.microsoft.com/office/drawing/2014/main" id="{163BAC0C-0421-EA47-A723-E4444B4C600A}"/>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42</a:t>
            </a:fld>
            <a:endParaRPr lang="en-ZA" dirty="0"/>
          </a:p>
        </p:txBody>
      </p:sp>
    </p:spTree>
    <p:extLst>
      <p:ext uri="{BB962C8B-B14F-4D97-AF65-F5344CB8AC3E}">
        <p14:creationId xmlns:p14="http://schemas.microsoft.com/office/powerpoint/2010/main" val="1986717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6" y="191910"/>
            <a:ext cx="10859912" cy="993423"/>
          </a:xfrm>
        </p:spPr>
        <p:txBody>
          <a:bodyPr/>
          <a:lstStyle/>
          <a:p>
            <a:r>
              <a:rPr lang="en-US" dirty="0"/>
              <a:t>Add to Controlled Vocabularies by role of logged-in user</a:t>
            </a: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graphicFrame>
        <p:nvGraphicFramePr>
          <p:cNvPr id="8" name="Table 7"/>
          <p:cNvGraphicFramePr>
            <a:graphicFrameLocks noGrp="1"/>
          </p:cNvGraphicFramePr>
          <p:nvPr/>
        </p:nvGraphicFramePr>
        <p:xfrm>
          <a:off x="424071" y="1193800"/>
          <a:ext cx="10840277" cy="3788551"/>
        </p:xfrm>
        <a:graphic>
          <a:graphicData uri="http://schemas.openxmlformats.org/drawingml/2006/table">
            <a:tbl>
              <a:tblPr firstRow="1" bandRow="1">
                <a:tableStyleId>{073A0DAA-6AF3-43AB-8588-CEC1D06C72B9}</a:tableStyleId>
              </a:tblPr>
              <a:tblGrid>
                <a:gridCol w="6533320">
                  <a:extLst>
                    <a:ext uri="{9D8B030D-6E8A-4147-A177-3AD203B41FA5}">
                      <a16:colId xmlns:a16="http://schemas.microsoft.com/office/drawing/2014/main" val="20000"/>
                    </a:ext>
                  </a:extLst>
                </a:gridCol>
                <a:gridCol w="2014331">
                  <a:extLst>
                    <a:ext uri="{9D8B030D-6E8A-4147-A177-3AD203B41FA5}">
                      <a16:colId xmlns:a16="http://schemas.microsoft.com/office/drawing/2014/main" val="20001"/>
                    </a:ext>
                  </a:extLst>
                </a:gridCol>
                <a:gridCol w="1404730">
                  <a:extLst>
                    <a:ext uri="{9D8B030D-6E8A-4147-A177-3AD203B41FA5}">
                      <a16:colId xmlns:a16="http://schemas.microsoft.com/office/drawing/2014/main" val="20002"/>
                    </a:ext>
                  </a:extLst>
                </a:gridCol>
                <a:gridCol w="887896">
                  <a:extLst>
                    <a:ext uri="{9D8B030D-6E8A-4147-A177-3AD203B41FA5}">
                      <a16:colId xmlns:a16="http://schemas.microsoft.com/office/drawing/2014/main" val="20003"/>
                    </a:ext>
                  </a:extLst>
                </a:gridCol>
              </a:tblGrid>
              <a:tr h="370840">
                <a:tc>
                  <a:txBody>
                    <a:bodyPr/>
                    <a:lstStyle/>
                    <a:p>
                      <a:r>
                        <a:rPr lang="en-US" dirty="0"/>
                        <a:t>Task</a:t>
                      </a:r>
                    </a:p>
                  </a:txBody>
                  <a:tcPr/>
                </a:tc>
                <a:tc>
                  <a:txBody>
                    <a:bodyPr/>
                    <a:lstStyle/>
                    <a:p>
                      <a:r>
                        <a:rPr lang="en-US" dirty="0"/>
                        <a:t>Submitter</a:t>
                      </a:r>
                    </a:p>
                  </a:txBody>
                  <a:tcPr/>
                </a:tc>
                <a:tc>
                  <a:txBody>
                    <a:bodyPr/>
                    <a:lstStyle/>
                    <a:p>
                      <a:r>
                        <a:rPr lang="en-US" dirty="0"/>
                        <a:t>Reviewer</a:t>
                      </a:r>
                    </a:p>
                  </a:txBody>
                  <a:tcPr/>
                </a:tc>
                <a:tc>
                  <a:txBody>
                    <a:bodyPr/>
                    <a:lstStyle/>
                    <a:p>
                      <a:r>
                        <a:rPr lang="en-US" dirty="0"/>
                        <a:t>Editor</a:t>
                      </a:r>
                    </a:p>
                  </a:txBody>
                  <a:tcPr/>
                </a:tc>
                <a:extLst>
                  <a:ext uri="{0D108BD9-81ED-4DB2-BD59-A6C34878D82A}">
                    <a16:rowId xmlns:a16="http://schemas.microsoft.com/office/drawing/2014/main" val="10000"/>
                  </a:ext>
                </a:extLst>
              </a:tr>
              <a:tr h="4560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Personal Names</a:t>
                      </a:r>
                    </a:p>
                  </a:txBody>
                  <a:tcPr/>
                </a:tc>
                <a:tc>
                  <a:txBody>
                    <a:bodyPr/>
                    <a:lstStyle/>
                    <a:p>
                      <a:endParaRPr lang="en-US" dirty="0"/>
                    </a:p>
                  </a:txBody>
                  <a:tcPr/>
                </a:tc>
                <a:tc>
                  <a:txBody>
                    <a:bodyPr/>
                    <a:lstStyle/>
                    <a:p>
                      <a:r>
                        <a:rPr lang="en-US" dirty="0"/>
                        <a:t>         </a:t>
                      </a:r>
                    </a:p>
                  </a:txBody>
                  <a:tcPr/>
                </a:tc>
                <a:tc>
                  <a:txBody>
                    <a:bodyPr/>
                    <a:lstStyle/>
                    <a:p>
                      <a:r>
                        <a:rPr lang="en-US" dirty="0"/>
                        <a:t>       </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Organizational</a:t>
                      </a:r>
                      <a:r>
                        <a:rPr lang="en-US" baseline="0" dirty="0"/>
                        <a:t> Names</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Keywords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Subject Disciplines</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Audiences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a:t>
                      </a:r>
                      <a:r>
                        <a:rPr lang="en-US" baseline="0" dirty="0"/>
                        <a:t> Type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a:t>
                      </a:r>
                      <a:r>
                        <a:rPr lang="en-US" baseline="0" dirty="0"/>
                        <a:t> Resource Type</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pic>
        <p:nvPicPr>
          <p:cNvPr id="1027"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1509429"/>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06311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242488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2826666"/>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20365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158363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410" y="1995582"/>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410" y="2448982"/>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410" y="2804088"/>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410" y="1545087"/>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1923533"/>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432968"/>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584715"/>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3965954"/>
            <a:ext cx="321209" cy="2519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189" y="4258021"/>
            <a:ext cx="321209" cy="3289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nhoebel\AppData\Local\Microsoft\Windows\INetCache\IE\MBIX3BLY\Bueno-verd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2" y="2761886"/>
            <a:ext cx="321209" cy="3289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3">
            <a:extLst>
              <a:ext uri="{FF2B5EF4-FFF2-40B4-BE49-F238E27FC236}">
                <a16:creationId xmlns:a16="http://schemas.microsoft.com/office/drawing/2014/main" id="{718C69BA-2781-F545-8802-19ECCF08075D}"/>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43</a:t>
            </a:fld>
            <a:endParaRPr lang="en-ZA" dirty="0"/>
          </a:p>
        </p:txBody>
      </p:sp>
    </p:spTree>
    <p:extLst>
      <p:ext uri="{BB962C8B-B14F-4D97-AF65-F5344CB8AC3E}">
        <p14:creationId xmlns:p14="http://schemas.microsoft.com/office/powerpoint/2010/main" val="3840444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745067" y="279402"/>
            <a:ext cx="10272890" cy="6688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200"/>
              <a:buFont typeface="Corbel"/>
              <a:buNone/>
            </a:pPr>
            <a:r>
              <a:rPr lang="en-US" dirty="0"/>
              <a:t>Seeking Learning Resource Types, such as: </a:t>
            </a:r>
            <a:endParaRPr dirty="0"/>
          </a:p>
        </p:txBody>
      </p:sp>
      <p:sp>
        <p:nvSpPr>
          <p:cNvPr id="183" name="Google Shape;183;p23"/>
          <p:cNvSpPr txBox="1">
            <a:spLocks noGrp="1"/>
          </p:cNvSpPr>
          <p:nvPr>
            <p:ph type="sldNum" idx="12"/>
          </p:nvPr>
        </p:nvSpPr>
        <p:spPr>
          <a:xfrm>
            <a:off x="11031090" y="6116071"/>
            <a:ext cx="5513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38" y="1301025"/>
            <a:ext cx="10717880" cy="4738533"/>
          </a:xfrm>
          <a:prstGeom prst="rect">
            <a:avLst/>
          </a:prstGeom>
        </p:spPr>
      </p:pic>
      <p:sp>
        <p:nvSpPr>
          <p:cNvPr id="5" name="Slide Number Placeholder 3">
            <a:extLst>
              <a:ext uri="{FF2B5EF4-FFF2-40B4-BE49-F238E27FC236}">
                <a16:creationId xmlns:a16="http://schemas.microsoft.com/office/drawing/2014/main" id="{EBFFACFB-56A3-3C46-87CD-BA3FE5616A31}"/>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44</a:t>
            </a:fld>
            <a:endParaRPr lang="en-ZA" dirty="0"/>
          </a:p>
        </p:txBody>
      </p:sp>
    </p:spTree>
    <p:extLst>
      <p:ext uri="{BB962C8B-B14F-4D97-AF65-F5344CB8AC3E}">
        <p14:creationId xmlns:p14="http://schemas.microsoft.com/office/powerpoint/2010/main" val="1846000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745067" y="279402"/>
            <a:ext cx="10272890" cy="6688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200"/>
              <a:buFont typeface="Corbel"/>
              <a:buNone/>
            </a:pPr>
            <a:r>
              <a:rPr lang="en-US" dirty="0"/>
              <a:t>Seeking educational resource types, continued: </a:t>
            </a:r>
            <a:endParaRPr dirty="0"/>
          </a:p>
        </p:txBody>
      </p:sp>
      <p:sp>
        <p:nvSpPr>
          <p:cNvPr id="183" name="Google Shape;183;p23"/>
          <p:cNvSpPr txBox="1">
            <a:spLocks noGrp="1"/>
          </p:cNvSpPr>
          <p:nvPr>
            <p:ph type="sldNum" idx="12"/>
          </p:nvPr>
        </p:nvSpPr>
        <p:spPr>
          <a:xfrm>
            <a:off x="11031090" y="6116071"/>
            <a:ext cx="5513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04" y="1118659"/>
            <a:ext cx="10058400" cy="2900187"/>
          </a:xfrm>
          <a:prstGeom prst="rect">
            <a:avLst/>
          </a:prstGeom>
        </p:spPr>
      </p:pic>
      <p:sp>
        <p:nvSpPr>
          <p:cNvPr id="6" name="Slide Number Placeholder 3">
            <a:extLst>
              <a:ext uri="{FF2B5EF4-FFF2-40B4-BE49-F238E27FC236}">
                <a16:creationId xmlns:a16="http://schemas.microsoft.com/office/drawing/2014/main" id="{8AC5BAEB-C8A3-E14C-BF61-71E9ED1D4B84}"/>
              </a:ext>
            </a:extLst>
          </p:cNvPr>
          <p:cNvSpPr txBox="1">
            <a:spLocks/>
          </p:cNvSpPr>
          <p:nvPr/>
        </p:nvSpPr>
        <p:spPr>
          <a:xfrm>
            <a:off x="11760000" y="6371351"/>
            <a:ext cx="432000" cy="432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45</a:t>
            </a:fld>
            <a:endParaRPr lang="en-ZA" dirty="0"/>
          </a:p>
        </p:txBody>
      </p:sp>
    </p:spTree>
    <p:extLst>
      <p:ext uri="{BB962C8B-B14F-4D97-AF65-F5344CB8AC3E}">
        <p14:creationId xmlns:p14="http://schemas.microsoft.com/office/powerpoint/2010/main" val="313195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A093-C1C9-0945-B9CC-A40443E5FCC8}"/>
              </a:ext>
            </a:extLst>
          </p:cNvPr>
          <p:cNvSpPr>
            <a:spLocks noGrp="1"/>
          </p:cNvSpPr>
          <p:nvPr>
            <p:ph type="title"/>
          </p:nvPr>
        </p:nvSpPr>
        <p:spPr/>
        <p:txBody>
          <a:bodyPr/>
          <a:lstStyle/>
          <a:p>
            <a:r>
              <a:rPr lang="en-US" dirty="0"/>
              <a:t>Continued Development Supported by IMLS</a:t>
            </a:r>
          </a:p>
        </p:txBody>
      </p:sp>
      <p:sp>
        <p:nvSpPr>
          <p:cNvPr id="4" name="Slide Number Placeholder 3">
            <a:extLst>
              <a:ext uri="{FF2B5EF4-FFF2-40B4-BE49-F238E27FC236}">
                <a16:creationId xmlns:a16="http://schemas.microsoft.com/office/drawing/2014/main" id="{5ECDD73D-C577-8348-887C-8424C0AFF304}"/>
              </a:ext>
            </a:extLst>
          </p:cNvPr>
          <p:cNvSpPr>
            <a:spLocks noGrp="1"/>
          </p:cNvSpPr>
          <p:nvPr>
            <p:ph type="sldNum" sz="quarter" idx="33"/>
          </p:nvPr>
        </p:nvSpPr>
        <p:spPr/>
        <p:txBody>
          <a:bodyPr/>
          <a:lstStyle/>
          <a:p>
            <a:fld id="{19B51A1E-902D-48AF-9020-955120F399B6}" type="slidenum">
              <a:rPr lang="en-ZA" smtClean="0"/>
              <a:pPr/>
              <a:t>5</a:t>
            </a:fld>
            <a:endParaRPr lang="en-ZA" dirty="0"/>
          </a:p>
        </p:txBody>
      </p:sp>
      <p:pic>
        <p:nvPicPr>
          <p:cNvPr id="8" name="Content Placeholder 7" descr="Graph showing progressive growth of the number of items in the Data Management Training Clearinghouse from 31 published resources in 2016 to 348 in May 2019. ">
            <a:extLst>
              <a:ext uri="{FF2B5EF4-FFF2-40B4-BE49-F238E27FC236}">
                <a16:creationId xmlns:a16="http://schemas.microsoft.com/office/drawing/2014/main" id="{F017ED4C-A74C-E247-BD04-00D23B9CF077}"/>
              </a:ext>
            </a:extLst>
          </p:cNvPr>
          <p:cNvPicPr>
            <a:picLocks noGrp="1" noChangeAspect="1"/>
          </p:cNvPicPr>
          <p:nvPr>
            <p:ph idx="1"/>
          </p:nvPr>
        </p:nvPicPr>
        <p:blipFill>
          <a:blip r:embed="rId2"/>
          <a:stretch>
            <a:fillRect/>
          </a:stretch>
        </p:blipFill>
        <p:spPr>
          <a:xfrm>
            <a:off x="4647365" y="1325918"/>
            <a:ext cx="6820805" cy="4206163"/>
          </a:xfrm>
        </p:spPr>
      </p:pic>
      <p:sp>
        <p:nvSpPr>
          <p:cNvPr id="6" name="Text Placeholder 5">
            <a:extLst>
              <a:ext uri="{FF2B5EF4-FFF2-40B4-BE49-F238E27FC236}">
                <a16:creationId xmlns:a16="http://schemas.microsoft.com/office/drawing/2014/main" id="{5153374A-1E4C-6043-80EF-3BB4C84F8EB4}"/>
              </a:ext>
            </a:extLst>
          </p:cNvPr>
          <p:cNvSpPr>
            <a:spLocks noGrp="1"/>
          </p:cNvSpPr>
          <p:nvPr>
            <p:ph type="body" sz="half" idx="2"/>
          </p:nvPr>
        </p:nvSpPr>
        <p:spPr/>
        <p:txBody>
          <a:bodyPr/>
          <a:lstStyle/>
          <a:p>
            <a:pPr marL="457200" indent="-457200">
              <a:buFont typeface="Arial" panose="020B0604020202020204" pitchFamily="34" charset="0"/>
              <a:buChar char="•"/>
            </a:pPr>
            <a:r>
              <a:rPr lang="en-US" sz="3200" dirty="0"/>
              <a:t>July 2018 – Start of 3 year project to enhance the DMTC</a:t>
            </a:r>
          </a:p>
          <a:p>
            <a:pPr marL="457200" indent="-457200">
              <a:buFont typeface="Arial" panose="020B0604020202020204" pitchFamily="34" charset="0"/>
              <a:buChar char="•"/>
            </a:pPr>
            <a:r>
              <a:rPr lang="en-US" sz="3200" i="1" dirty="0"/>
              <a:t>Quantity of Content</a:t>
            </a:r>
          </a:p>
          <a:p>
            <a:pPr marL="457200" indent="-457200">
              <a:buFont typeface="Arial" panose="020B0604020202020204" pitchFamily="34" charset="0"/>
              <a:buChar char="•"/>
            </a:pPr>
            <a:r>
              <a:rPr lang="en-US" sz="3200" i="1" dirty="0"/>
              <a:t>Diversity of Content</a:t>
            </a:r>
          </a:p>
          <a:p>
            <a:pPr marL="457200" indent="-457200">
              <a:buFont typeface="Arial" panose="020B0604020202020204" pitchFamily="34" charset="0"/>
              <a:buChar char="•"/>
            </a:pPr>
            <a:r>
              <a:rPr lang="en-US" sz="3200" i="1" dirty="0"/>
              <a:t>Metadata/Search</a:t>
            </a:r>
          </a:p>
          <a:p>
            <a:pPr marL="457200" indent="-457200">
              <a:buFont typeface="Arial" panose="020B0604020202020204" pitchFamily="34" charset="0"/>
              <a:buChar char="•"/>
            </a:pPr>
            <a:r>
              <a:rPr lang="en-US" sz="3200" i="1" dirty="0"/>
              <a:t>Assessment</a:t>
            </a:r>
          </a:p>
          <a:p>
            <a:pPr marL="457200" indent="-457200">
              <a:buFont typeface="Arial" panose="020B0604020202020204" pitchFamily="34" charset="0"/>
              <a:buChar char="•"/>
            </a:pPr>
            <a:r>
              <a:rPr lang="en-US" sz="3200" i="1" dirty="0"/>
              <a:t>Outreach</a:t>
            </a:r>
          </a:p>
        </p:txBody>
      </p:sp>
      <p:sp>
        <p:nvSpPr>
          <p:cNvPr id="9" name="TextBox 8">
            <a:extLst>
              <a:ext uri="{FF2B5EF4-FFF2-40B4-BE49-F238E27FC236}">
                <a16:creationId xmlns:a16="http://schemas.microsoft.com/office/drawing/2014/main" id="{E1DD1CDB-FBCB-134F-94E1-A204AA993EB7}"/>
              </a:ext>
            </a:extLst>
          </p:cNvPr>
          <p:cNvSpPr txBox="1"/>
          <p:nvPr/>
        </p:nvSpPr>
        <p:spPr>
          <a:xfrm>
            <a:off x="5876432" y="1137638"/>
            <a:ext cx="4362669" cy="369332"/>
          </a:xfrm>
          <a:prstGeom prst="rect">
            <a:avLst/>
          </a:prstGeom>
          <a:noFill/>
        </p:spPr>
        <p:txBody>
          <a:bodyPr wrap="none" rtlCol="0">
            <a:spAutoFit/>
          </a:bodyPr>
          <a:lstStyle/>
          <a:p>
            <a:r>
              <a:rPr lang="en-US" dirty="0"/>
              <a:t>Number of Training Resources in the DMTC</a:t>
            </a:r>
          </a:p>
        </p:txBody>
      </p:sp>
      <p:sp>
        <p:nvSpPr>
          <p:cNvPr id="10" name="Left Brace 9">
            <a:extLst>
              <a:ext uri="{FF2B5EF4-FFF2-40B4-BE49-F238E27FC236}">
                <a16:creationId xmlns:a16="http://schemas.microsoft.com/office/drawing/2014/main" id="{35521755-6C82-D44A-91F3-61B448B7A478}"/>
              </a:ext>
            </a:extLst>
          </p:cNvPr>
          <p:cNvSpPr/>
          <p:nvPr/>
        </p:nvSpPr>
        <p:spPr>
          <a:xfrm rot="5400000">
            <a:off x="6314690" y="795271"/>
            <a:ext cx="369333" cy="24653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1458FC4-F860-9E43-B83E-817102882E10}"/>
              </a:ext>
            </a:extLst>
          </p:cNvPr>
          <p:cNvSpPr txBox="1"/>
          <p:nvPr/>
        </p:nvSpPr>
        <p:spPr>
          <a:xfrm>
            <a:off x="5587087" y="1621719"/>
            <a:ext cx="1824538" cy="307777"/>
          </a:xfrm>
          <a:prstGeom prst="rect">
            <a:avLst/>
          </a:prstGeom>
          <a:noFill/>
        </p:spPr>
        <p:txBody>
          <a:bodyPr wrap="none" rtlCol="0">
            <a:spAutoFit/>
          </a:bodyPr>
          <a:lstStyle/>
          <a:p>
            <a:r>
              <a:rPr lang="en-US" sz="1400" dirty="0"/>
              <a:t>Original development</a:t>
            </a:r>
          </a:p>
        </p:txBody>
      </p:sp>
      <p:sp>
        <p:nvSpPr>
          <p:cNvPr id="12" name="Left Brace 11">
            <a:extLst>
              <a:ext uri="{FF2B5EF4-FFF2-40B4-BE49-F238E27FC236}">
                <a16:creationId xmlns:a16="http://schemas.microsoft.com/office/drawing/2014/main" id="{5F9AE093-0E1F-F840-BC08-79FE943438C2}"/>
              </a:ext>
            </a:extLst>
          </p:cNvPr>
          <p:cNvSpPr/>
          <p:nvPr/>
        </p:nvSpPr>
        <p:spPr>
          <a:xfrm rot="5400000">
            <a:off x="9311210" y="297476"/>
            <a:ext cx="369333" cy="34442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2C2C358-7187-3448-84CB-32B9E7AD76B7}"/>
              </a:ext>
            </a:extLst>
          </p:cNvPr>
          <p:cNvSpPr txBox="1"/>
          <p:nvPr/>
        </p:nvSpPr>
        <p:spPr>
          <a:xfrm>
            <a:off x="8457018" y="1613373"/>
            <a:ext cx="2122697" cy="307777"/>
          </a:xfrm>
          <a:prstGeom prst="rect">
            <a:avLst/>
          </a:prstGeom>
          <a:noFill/>
        </p:spPr>
        <p:txBody>
          <a:bodyPr wrap="none" rtlCol="0">
            <a:spAutoFit/>
          </a:bodyPr>
          <a:lstStyle/>
          <a:p>
            <a:r>
              <a:rPr lang="en-US" sz="1400" dirty="0"/>
              <a:t>IMLS Project (continuing)</a:t>
            </a:r>
          </a:p>
        </p:txBody>
      </p:sp>
      <p:pic>
        <p:nvPicPr>
          <p:cNvPr id="14" name="Picture 13">
            <a:extLst>
              <a:ext uri="{FF2B5EF4-FFF2-40B4-BE49-F238E27FC236}">
                <a16:creationId xmlns:a16="http://schemas.microsoft.com/office/drawing/2014/main" id="{A718072C-8F13-AE4D-A19F-024252EDD229}"/>
              </a:ext>
            </a:extLst>
          </p:cNvPr>
          <p:cNvPicPr>
            <a:picLocks noChangeAspect="1"/>
          </p:cNvPicPr>
          <p:nvPr/>
        </p:nvPicPr>
        <p:blipFill>
          <a:blip r:embed="rId3"/>
          <a:stretch>
            <a:fillRect/>
          </a:stretch>
        </p:blipFill>
        <p:spPr>
          <a:xfrm>
            <a:off x="8495196" y="3726917"/>
            <a:ext cx="2046340" cy="930917"/>
          </a:xfrm>
          <a:prstGeom prst="rect">
            <a:avLst/>
          </a:prstGeom>
        </p:spPr>
      </p:pic>
      <p:pic>
        <p:nvPicPr>
          <p:cNvPr id="3" name="Picture 2">
            <a:extLst>
              <a:ext uri="{FF2B5EF4-FFF2-40B4-BE49-F238E27FC236}">
                <a16:creationId xmlns:a16="http://schemas.microsoft.com/office/drawing/2014/main" id="{AACCC289-C790-6E4F-8C9C-03980463075D}"/>
              </a:ext>
            </a:extLst>
          </p:cNvPr>
          <p:cNvPicPr>
            <a:picLocks noChangeAspect="1"/>
          </p:cNvPicPr>
          <p:nvPr/>
        </p:nvPicPr>
        <p:blipFill>
          <a:blip r:embed="rId4"/>
          <a:stretch>
            <a:fillRect/>
          </a:stretch>
        </p:blipFill>
        <p:spPr>
          <a:xfrm>
            <a:off x="5978656" y="2225845"/>
            <a:ext cx="1041400" cy="406400"/>
          </a:xfrm>
          <a:prstGeom prst="rect">
            <a:avLst/>
          </a:prstGeom>
          <a:solidFill>
            <a:schemeClr val="tx1"/>
          </a:solidFill>
        </p:spPr>
      </p:pic>
      <p:pic>
        <p:nvPicPr>
          <p:cNvPr id="5" name="Picture 4">
            <a:extLst>
              <a:ext uri="{FF2B5EF4-FFF2-40B4-BE49-F238E27FC236}">
                <a16:creationId xmlns:a16="http://schemas.microsoft.com/office/drawing/2014/main" id="{AAB7D26F-918A-E048-8E39-D12098F9CA5C}"/>
              </a:ext>
            </a:extLst>
          </p:cNvPr>
          <p:cNvPicPr>
            <a:picLocks noChangeAspect="1"/>
          </p:cNvPicPr>
          <p:nvPr/>
        </p:nvPicPr>
        <p:blipFill>
          <a:blip r:embed="rId5"/>
          <a:stretch>
            <a:fillRect/>
          </a:stretch>
        </p:blipFill>
        <p:spPr>
          <a:xfrm>
            <a:off x="5889707" y="2724006"/>
            <a:ext cx="1219297" cy="412685"/>
          </a:xfrm>
          <a:prstGeom prst="rect">
            <a:avLst/>
          </a:prstGeom>
        </p:spPr>
      </p:pic>
      <p:pic>
        <p:nvPicPr>
          <p:cNvPr id="7" name="Picture 6">
            <a:extLst>
              <a:ext uri="{FF2B5EF4-FFF2-40B4-BE49-F238E27FC236}">
                <a16:creationId xmlns:a16="http://schemas.microsoft.com/office/drawing/2014/main" id="{11A124DB-EDD6-B046-8949-AB8234C47D91}"/>
              </a:ext>
            </a:extLst>
          </p:cNvPr>
          <p:cNvPicPr>
            <a:picLocks noChangeAspect="1"/>
          </p:cNvPicPr>
          <p:nvPr/>
        </p:nvPicPr>
        <p:blipFill>
          <a:blip r:embed="rId6"/>
          <a:stretch>
            <a:fillRect/>
          </a:stretch>
        </p:blipFill>
        <p:spPr>
          <a:xfrm>
            <a:off x="6138013" y="3310834"/>
            <a:ext cx="722684" cy="337253"/>
          </a:xfrm>
          <a:prstGeom prst="rect">
            <a:avLst/>
          </a:prstGeom>
        </p:spPr>
      </p:pic>
      <p:pic>
        <p:nvPicPr>
          <p:cNvPr id="15" name="Picture 14">
            <a:extLst>
              <a:ext uri="{FF2B5EF4-FFF2-40B4-BE49-F238E27FC236}">
                <a16:creationId xmlns:a16="http://schemas.microsoft.com/office/drawing/2014/main" id="{B1BB93A5-4FD7-014B-A649-D34E96EB0AF7}"/>
              </a:ext>
            </a:extLst>
          </p:cNvPr>
          <p:cNvPicPr>
            <a:picLocks noChangeAspect="1"/>
          </p:cNvPicPr>
          <p:nvPr/>
        </p:nvPicPr>
        <p:blipFill>
          <a:blip r:embed="rId6"/>
          <a:stretch>
            <a:fillRect/>
          </a:stretch>
        </p:blipFill>
        <p:spPr>
          <a:xfrm>
            <a:off x="9076205" y="3184516"/>
            <a:ext cx="884322" cy="412684"/>
          </a:xfrm>
          <a:prstGeom prst="rect">
            <a:avLst/>
          </a:prstGeom>
          <a:solidFill>
            <a:schemeClr val="bg1"/>
          </a:solidFill>
          <a:ln w="63500">
            <a:solidFill>
              <a:schemeClr val="lt1">
                <a:hueOff val="0"/>
                <a:satOff val="0"/>
                <a:lumOff val="0"/>
              </a:schemeClr>
            </a:solidFill>
          </a:ln>
        </p:spPr>
      </p:pic>
      <p:sp>
        <p:nvSpPr>
          <p:cNvPr id="16" name="TextBox 15">
            <a:extLst>
              <a:ext uri="{FF2B5EF4-FFF2-40B4-BE49-F238E27FC236}">
                <a16:creationId xmlns:a16="http://schemas.microsoft.com/office/drawing/2014/main" id="{2A0BB377-D203-DB47-91F4-84ABB6144588}"/>
              </a:ext>
            </a:extLst>
          </p:cNvPr>
          <p:cNvSpPr txBox="1"/>
          <p:nvPr/>
        </p:nvSpPr>
        <p:spPr>
          <a:xfrm>
            <a:off x="11027909" y="1698663"/>
            <a:ext cx="1130694" cy="461665"/>
          </a:xfrm>
          <a:prstGeom prst="rect">
            <a:avLst/>
          </a:prstGeom>
          <a:noFill/>
        </p:spPr>
        <p:txBody>
          <a:bodyPr wrap="none" rtlCol="0">
            <a:spAutoFit/>
          </a:bodyPr>
          <a:lstStyle/>
          <a:p>
            <a:r>
              <a:rPr lang="en-US" sz="1200" dirty="0"/>
              <a:t>353 Resources</a:t>
            </a:r>
          </a:p>
          <a:p>
            <a:pPr algn="ctr"/>
            <a:r>
              <a:rPr lang="en-US" sz="1200" dirty="0"/>
              <a:t>To date</a:t>
            </a:r>
          </a:p>
        </p:txBody>
      </p:sp>
      <p:sp>
        <p:nvSpPr>
          <p:cNvPr id="17" name="Rectangle 16">
            <a:extLst>
              <a:ext uri="{FF2B5EF4-FFF2-40B4-BE49-F238E27FC236}">
                <a16:creationId xmlns:a16="http://schemas.microsoft.com/office/drawing/2014/main" id="{1B331755-81BE-A54D-9A1D-28CE764992E9}"/>
              </a:ext>
            </a:extLst>
          </p:cNvPr>
          <p:cNvSpPr/>
          <p:nvPr/>
        </p:nvSpPr>
        <p:spPr>
          <a:xfrm>
            <a:off x="3565219" y="5646830"/>
            <a:ext cx="8525091" cy="584775"/>
          </a:xfrm>
          <a:prstGeom prst="rect">
            <a:avLst/>
          </a:prstGeom>
        </p:spPr>
        <p:txBody>
          <a:bodyPr wrap="none">
            <a:spAutoFit/>
          </a:bodyPr>
          <a:lstStyle/>
          <a:p>
            <a:pPr marL="457200" indent="-457200">
              <a:buFont typeface="Arial" panose="020B0604020202020204" pitchFamily="34" charset="0"/>
              <a:buChar char="•"/>
            </a:pPr>
            <a:r>
              <a:rPr lang="en-US" sz="3200" dirty="0"/>
              <a:t>With addition of a needed platform migration</a:t>
            </a:r>
          </a:p>
        </p:txBody>
      </p:sp>
    </p:spTree>
    <p:extLst>
      <p:ext uri="{BB962C8B-B14F-4D97-AF65-F5344CB8AC3E}">
        <p14:creationId xmlns:p14="http://schemas.microsoft.com/office/powerpoint/2010/main" val="202190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C956A9F5-FCC1-B246-8CE1-2499406AE376}"/>
              </a:ext>
            </a:extLst>
          </p:cNvPr>
          <p:cNvGraphicFramePr>
            <a:graphicFrameLocks/>
          </p:cNvGraphicFramePr>
          <p:nvPr>
            <p:extLst>
              <p:ext uri="{D42A27DB-BD31-4B8C-83A1-F6EECF244321}">
                <p14:modId xmlns:p14="http://schemas.microsoft.com/office/powerpoint/2010/main" val="201909298"/>
              </p:ext>
            </p:extLst>
          </p:nvPr>
        </p:nvGraphicFramePr>
        <p:xfrm>
          <a:off x="3481" y="2373947"/>
          <a:ext cx="7315200" cy="383133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D787A093-C1C9-0945-B9CC-A40443E5FCC8}"/>
              </a:ext>
            </a:extLst>
          </p:cNvPr>
          <p:cNvSpPr>
            <a:spLocks noGrp="1"/>
          </p:cNvSpPr>
          <p:nvPr>
            <p:ph type="title"/>
          </p:nvPr>
        </p:nvSpPr>
        <p:spPr/>
        <p:txBody>
          <a:bodyPr/>
          <a:lstStyle/>
          <a:p>
            <a:r>
              <a:rPr lang="en-US" dirty="0"/>
              <a:t>Content Diversity</a:t>
            </a:r>
          </a:p>
        </p:txBody>
      </p:sp>
      <p:sp>
        <p:nvSpPr>
          <p:cNvPr id="4" name="Slide Number Placeholder 3">
            <a:extLst>
              <a:ext uri="{FF2B5EF4-FFF2-40B4-BE49-F238E27FC236}">
                <a16:creationId xmlns:a16="http://schemas.microsoft.com/office/drawing/2014/main" id="{5ECDD73D-C577-8348-887C-8424C0AFF304}"/>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
        <p:nvSpPr>
          <p:cNvPr id="28" name="Rectangle 27">
            <a:extLst>
              <a:ext uri="{FF2B5EF4-FFF2-40B4-BE49-F238E27FC236}">
                <a16:creationId xmlns:a16="http://schemas.microsoft.com/office/drawing/2014/main" id="{5080E462-EEA8-EC47-A590-0ED2EC12453B}"/>
              </a:ext>
            </a:extLst>
          </p:cNvPr>
          <p:cNvSpPr/>
          <p:nvPr/>
        </p:nvSpPr>
        <p:spPr>
          <a:xfrm>
            <a:off x="6640642" y="2890211"/>
            <a:ext cx="1134256" cy="554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hart 22">
            <a:extLst>
              <a:ext uri="{FF2B5EF4-FFF2-40B4-BE49-F238E27FC236}">
                <a16:creationId xmlns:a16="http://schemas.microsoft.com/office/drawing/2014/main" id="{2C717DA5-02D7-464E-9836-4C2154C7C439}"/>
              </a:ext>
            </a:extLst>
          </p:cNvPr>
          <p:cNvGraphicFramePr>
            <a:graphicFrameLocks/>
          </p:cNvGraphicFramePr>
          <p:nvPr>
            <p:extLst>
              <p:ext uri="{D42A27DB-BD31-4B8C-83A1-F6EECF244321}">
                <p14:modId xmlns:p14="http://schemas.microsoft.com/office/powerpoint/2010/main" val="2105024937"/>
              </p:ext>
            </p:extLst>
          </p:nvPr>
        </p:nvGraphicFramePr>
        <p:xfrm>
          <a:off x="5787719" y="135202"/>
          <a:ext cx="6400800" cy="3835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able 25">
            <a:extLst>
              <a:ext uri="{FF2B5EF4-FFF2-40B4-BE49-F238E27FC236}">
                <a16:creationId xmlns:a16="http://schemas.microsoft.com/office/drawing/2014/main" id="{7674A020-E0C6-A349-883F-440E964AF4F8}"/>
              </a:ext>
            </a:extLst>
          </p:cNvPr>
          <p:cNvGraphicFramePr>
            <a:graphicFrameLocks noGrp="1"/>
          </p:cNvGraphicFramePr>
          <p:nvPr>
            <p:extLst>
              <p:ext uri="{D42A27DB-BD31-4B8C-83A1-F6EECF244321}">
                <p14:modId xmlns:p14="http://schemas.microsoft.com/office/powerpoint/2010/main" val="2968296525"/>
              </p:ext>
            </p:extLst>
          </p:nvPr>
        </p:nvGraphicFramePr>
        <p:xfrm>
          <a:off x="7465967" y="4136672"/>
          <a:ext cx="4510033" cy="2234679"/>
        </p:xfrm>
        <a:graphic>
          <a:graphicData uri="http://schemas.openxmlformats.org/drawingml/2006/table">
            <a:tbl>
              <a:tblPr>
                <a:tableStyleId>{073A0DAA-6AF3-43AB-8588-CEC1D06C72B9}</a:tableStyleId>
              </a:tblPr>
              <a:tblGrid>
                <a:gridCol w="2255565">
                  <a:extLst>
                    <a:ext uri="{9D8B030D-6E8A-4147-A177-3AD203B41FA5}">
                      <a16:colId xmlns:a16="http://schemas.microsoft.com/office/drawing/2014/main" val="473850968"/>
                    </a:ext>
                  </a:extLst>
                </a:gridCol>
                <a:gridCol w="2254468">
                  <a:extLst>
                    <a:ext uri="{9D8B030D-6E8A-4147-A177-3AD203B41FA5}">
                      <a16:colId xmlns:a16="http://schemas.microsoft.com/office/drawing/2014/main" val="677084906"/>
                    </a:ext>
                  </a:extLst>
                </a:gridCol>
              </a:tblGrid>
              <a:tr h="194805">
                <a:tc>
                  <a:txBody>
                    <a:bodyPr/>
                    <a:lstStyle/>
                    <a:p>
                      <a:pPr algn="l" fontAlgn="b"/>
                      <a:r>
                        <a:rPr lang="en-US" sz="1200" u="none" strike="noStrike">
                          <a:effectLst/>
                        </a:rPr>
                        <a:t>Agricultural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Nutrition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511640041"/>
                  </a:ext>
                </a:extLst>
              </a:tr>
              <a:tr h="194805">
                <a:tc>
                  <a:txBody>
                    <a:bodyPr/>
                    <a:lstStyle/>
                    <a:p>
                      <a:pPr algn="l" fontAlgn="b"/>
                      <a:r>
                        <a:rPr lang="en-US" sz="1200" u="none" strike="noStrike">
                          <a:effectLst/>
                        </a:rPr>
                        <a:t>Biological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Ocean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587462342"/>
                  </a:ext>
                </a:extLst>
              </a:tr>
              <a:tr h="194805">
                <a:tc>
                  <a:txBody>
                    <a:bodyPr/>
                    <a:lstStyle/>
                    <a:p>
                      <a:pPr algn="l" fontAlgn="b"/>
                      <a:r>
                        <a:rPr lang="en-US" sz="1200" u="none" strike="noStrike">
                          <a:effectLst/>
                        </a:rPr>
                        <a:t>Coastal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dirty="0">
                          <a:effectLst/>
                        </a:rPr>
                        <a:t>Open data</a:t>
                      </a:r>
                      <a:endParaRPr lang="en-US" sz="12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597622598"/>
                  </a:ext>
                </a:extLst>
              </a:tr>
              <a:tr h="194805">
                <a:tc>
                  <a:txBody>
                    <a:bodyPr/>
                    <a:lstStyle/>
                    <a:p>
                      <a:pPr algn="l" fontAlgn="b"/>
                      <a:r>
                        <a:rPr lang="en-US" sz="1200" u="none" strike="noStrike">
                          <a:effectLst/>
                        </a:rPr>
                        <a:t>Fossil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Organismal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017373511"/>
                  </a:ext>
                </a:extLst>
              </a:tr>
              <a:tr h="240717">
                <a:tc>
                  <a:txBody>
                    <a:bodyPr/>
                    <a:lstStyle/>
                    <a:p>
                      <a:pPr algn="l" fontAlgn="b"/>
                      <a:r>
                        <a:rPr lang="en-US" sz="1200" u="none" strike="noStrike">
                          <a:effectLst/>
                        </a:rPr>
                        <a:t>Genomic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Paleontological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506661872"/>
                  </a:ext>
                </a:extLst>
              </a:tr>
              <a:tr h="194805">
                <a:tc>
                  <a:txBody>
                    <a:bodyPr/>
                    <a:lstStyle/>
                    <a:p>
                      <a:pPr algn="l" fontAlgn="b"/>
                      <a:r>
                        <a:rPr lang="en-US" sz="1200" u="none" strike="noStrike">
                          <a:effectLst/>
                        </a:rPr>
                        <a:t>Food security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Social science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126228310"/>
                  </a:ext>
                </a:extLst>
              </a:tr>
              <a:tr h="194805">
                <a:tc>
                  <a:txBody>
                    <a:bodyPr/>
                    <a:lstStyle/>
                    <a:p>
                      <a:pPr algn="l" fontAlgn="b"/>
                      <a:r>
                        <a:rPr lang="en-US" sz="1200" u="none" strike="noStrike">
                          <a:effectLst/>
                        </a:rPr>
                        <a:t>Geoscience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Specimen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566690950"/>
                  </a:ext>
                </a:extLst>
              </a:tr>
              <a:tr h="240717">
                <a:tc>
                  <a:txBody>
                    <a:bodyPr/>
                    <a:lstStyle/>
                    <a:p>
                      <a:pPr algn="l" fontAlgn="b"/>
                      <a:r>
                        <a:rPr lang="en-US" sz="1200" u="none" strike="noStrike">
                          <a:effectLst/>
                        </a:rPr>
                        <a:t>Geospatial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Swath bathymetry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964113376"/>
                  </a:ext>
                </a:extLst>
              </a:tr>
              <a:tr h="194805">
                <a:tc>
                  <a:txBody>
                    <a:bodyPr/>
                    <a:lstStyle/>
                    <a:p>
                      <a:pPr algn="l" fontAlgn="b"/>
                      <a:r>
                        <a:rPr lang="en-US" sz="1200" u="none" strike="noStrike">
                          <a:effectLst/>
                        </a:rPr>
                        <a:t>Gridded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Tabular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92405859"/>
                  </a:ext>
                </a:extLst>
              </a:tr>
              <a:tr h="194805">
                <a:tc>
                  <a:txBody>
                    <a:bodyPr/>
                    <a:lstStyle/>
                    <a:p>
                      <a:pPr algn="l" fontAlgn="b"/>
                      <a:r>
                        <a:rPr lang="en-US" sz="1200" u="none" strike="noStrike">
                          <a:effectLst/>
                        </a:rPr>
                        <a:t>Linked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r>
                        <a:rPr lang="en-US" sz="1200" u="none" strike="noStrike">
                          <a:effectLst/>
                        </a:rPr>
                        <a:t>Taxonomic data</a:t>
                      </a:r>
                      <a:endParaRPr lang="en-US" sz="1200" b="0" i="0" u="none" strike="noStrike">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139994815"/>
                  </a:ext>
                </a:extLst>
              </a:tr>
              <a:tr h="194805">
                <a:tc>
                  <a:txBody>
                    <a:bodyPr/>
                    <a:lstStyle/>
                    <a:p>
                      <a:pPr algn="l" fontAlgn="b"/>
                      <a:r>
                        <a:rPr lang="en-US" sz="1200" u="none" strike="noStrike">
                          <a:effectLst/>
                        </a:rPr>
                        <a:t>Marine data</a:t>
                      </a:r>
                      <a:endParaRPr lang="en-US" sz="1200" b="0" i="0" u="none" strike="noStrike">
                        <a:solidFill>
                          <a:srgbClr val="000000"/>
                        </a:solidFill>
                        <a:effectLst/>
                        <a:latin typeface="Cambria" panose="02040503050406030204" pitchFamily="18" charset="0"/>
                      </a:endParaRPr>
                    </a:p>
                  </a:txBody>
                  <a:tcPr marL="9525" marR="9525" marT="9525" marB="0" anchor="b"/>
                </a:tc>
                <a:tc>
                  <a:txBody>
                    <a:bodyPr/>
                    <a:lstStyle/>
                    <a:p>
                      <a:pPr algn="l" fontAlgn="b"/>
                      <a:endParaRPr lang="en-US" sz="12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38122872"/>
                  </a:ext>
                </a:extLst>
              </a:tr>
            </a:tbl>
          </a:graphicData>
        </a:graphic>
      </p:graphicFrame>
      <p:sp>
        <p:nvSpPr>
          <p:cNvPr id="27" name="TextBox 26">
            <a:extLst>
              <a:ext uri="{FF2B5EF4-FFF2-40B4-BE49-F238E27FC236}">
                <a16:creationId xmlns:a16="http://schemas.microsoft.com/office/drawing/2014/main" id="{13BF5846-815A-9F49-8ABB-6BD0619EEB22}"/>
              </a:ext>
            </a:extLst>
          </p:cNvPr>
          <p:cNvSpPr txBox="1"/>
          <p:nvPr/>
        </p:nvSpPr>
        <p:spPr>
          <a:xfrm>
            <a:off x="7318681" y="3805200"/>
            <a:ext cx="1665841" cy="369332"/>
          </a:xfrm>
          <a:prstGeom prst="rect">
            <a:avLst/>
          </a:prstGeom>
          <a:noFill/>
        </p:spPr>
        <p:txBody>
          <a:bodyPr wrap="none" rtlCol="0">
            <a:spAutoFit/>
          </a:bodyPr>
          <a:lstStyle/>
          <a:p>
            <a:r>
              <a:rPr lang="en-US" dirty="0"/>
              <a:t>Data Keywords</a:t>
            </a:r>
          </a:p>
        </p:txBody>
      </p:sp>
    </p:spTree>
    <p:extLst>
      <p:ext uri="{BB962C8B-B14F-4D97-AF65-F5344CB8AC3E}">
        <p14:creationId xmlns:p14="http://schemas.microsoft.com/office/powerpoint/2010/main" val="195239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Metadata &amp; Search</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p:txBody>
          <a:bodyPr/>
          <a:lstStyle/>
          <a:p>
            <a:pPr marL="457200" indent="-457200">
              <a:buFont typeface="Arial" panose="020B0604020202020204" pitchFamily="34" charset="0"/>
              <a:buChar char="•"/>
            </a:pPr>
            <a:r>
              <a:rPr lang="en-US" sz="3200" dirty="0"/>
              <a:t>Expand metadata model beyond core</a:t>
            </a:r>
          </a:p>
          <a:p>
            <a:pPr marL="457200" indent="-457200">
              <a:buFont typeface="Arial" panose="020B0604020202020204" pitchFamily="34" charset="0"/>
              <a:buChar char="•"/>
            </a:pPr>
            <a:r>
              <a:rPr lang="en-US" sz="3200" dirty="0"/>
              <a:t>Refine search capabilities based on updated model and user feedback</a:t>
            </a:r>
          </a:p>
        </p:txBody>
      </p:sp>
      <p:graphicFrame>
        <p:nvGraphicFramePr>
          <p:cNvPr id="13" name="Table 12">
            <a:extLst>
              <a:ext uri="{FF2B5EF4-FFF2-40B4-BE49-F238E27FC236}">
                <a16:creationId xmlns:a16="http://schemas.microsoft.com/office/drawing/2014/main" id="{BCFD91C3-685D-884E-9C68-EDB123902C48}"/>
              </a:ext>
            </a:extLst>
          </p:cNvPr>
          <p:cNvGraphicFramePr>
            <a:graphicFrameLocks noGrp="1"/>
          </p:cNvGraphicFramePr>
          <p:nvPr>
            <p:extLst>
              <p:ext uri="{D42A27DB-BD31-4B8C-83A1-F6EECF244321}">
                <p14:modId xmlns:p14="http://schemas.microsoft.com/office/powerpoint/2010/main" val="838251746"/>
              </p:ext>
            </p:extLst>
          </p:nvPr>
        </p:nvGraphicFramePr>
        <p:xfrm>
          <a:off x="4364037" y="989012"/>
          <a:ext cx="7611964" cy="4575810"/>
        </p:xfrm>
        <a:graphic>
          <a:graphicData uri="http://schemas.openxmlformats.org/drawingml/2006/table">
            <a:tbl>
              <a:tblPr>
                <a:tableStyleId>{073A0DAA-6AF3-43AB-8588-CEC1D06C72B9}</a:tableStyleId>
              </a:tblPr>
              <a:tblGrid>
                <a:gridCol w="3805982">
                  <a:extLst>
                    <a:ext uri="{9D8B030D-6E8A-4147-A177-3AD203B41FA5}">
                      <a16:colId xmlns:a16="http://schemas.microsoft.com/office/drawing/2014/main" val="3056384955"/>
                    </a:ext>
                  </a:extLst>
                </a:gridCol>
                <a:gridCol w="3805982">
                  <a:extLst>
                    <a:ext uri="{9D8B030D-6E8A-4147-A177-3AD203B41FA5}">
                      <a16:colId xmlns:a16="http://schemas.microsoft.com/office/drawing/2014/main" val="2965111088"/>
                    </a:ext>
                  </a:extLst>
                </a:gridCol>
              </a:tblGrid>
              <a:tr h="266700">
                <a:tc>
                  <a:txBody>
                    <a:bodyPr/>
                    <a:lstStyle/>
                    <a:p>
                      <a:pPr algn="l" fontAlgn="b"/>
                      <a:r>
                        <a:rPr lang="en-US" sz="1600" b="1" u="none" strike="noStrike" dirty="0">
                          <a:effectLst/>
                        </a:rPr>
                        <a:t>Existing Metadata Elements</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effectLst/>
                        </a:rPr>
                        <a:t>Additional Elements</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1360763"/>
                  </a:ext>
                </a:extLst>
              </a:tr>
              <a:tr h="279400">
                <a:tc>
                  <a:txBody>
                    <a:bodyPr/>
                    <a:lstStyle/>
                    <a:p>
                      <a:pPr algn="l" fontAlgn="b"/>
                      <a:r>
                        <a:rPr lang="en-US" sz="1600" u="none" strike="noStrike">
                          <a:effectLst/>
                        </a:rPr>
                        <a:t>Contributor Type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Educational Framework Target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1485129"/>
                  </a:ext>
                </a:extLst>
              </a:tr>
              <a:tr h="279400">
                <a:tc>
                  <a:txBody>
                    <a:bodyPr/>
                    <a:lstStyle/>
                    <a:p>
                      <a:pPr algn="l" fontAlgn="b"/>
                      <a:r>
                        <a:rPr lang="en-US" sz="1600" u="none" strike="noStrike">
                          <a:effectLst/>
                        </a:rPr>
                        <a:t>Intended Time to Complete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Educational Framework Target URL</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4431730"/>
                  </a:ext>
                </a:extLst>
              </a:tr>
              <a:tr h="279400">
                <a:tc>
                  <a:txBody>
                    <a:bodyPr/>
                    <a:lstStyle/>
                    <a:p>
                      <a:pPr algn="l" fontAlgn="b"/>
                      <a:r>
                        <a:rPr lang="en-US" sz="1600" u="none" strike="noStrike">
                          <a:effectLst/>
                        </a:rPr>
                        <a:t>Educational Purpose of Resource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Country of Origin</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0563714"/>
                  </a:ext>
                </a:extLst>
              </a:tr>
              <a:tr h="279400">
                <a:tc>
                  <a:txBody>
                    <a:bodyPr/>
                    <a:lstStyle/>
                    <a:p>
                      <a:pPr algn="l" fontAlgn="b"/>
                      <a:r>
                        <a:rPr lang="en-US" sz="1600" u="none" strike="noStrike">
                          <a:effectLst/>
                        </a:rPr>
                        <a:t>Type of Learning Resource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Type of Credential Offered if Any</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0062188"/>
                  </a:ext>
                </a:extLst>
              </a:tr>
              <a:tr h="279400">
                <a:tc>
                  <a:txBody>
                    <a:bodyPr/>
                    <a:lstStyle/>
                    <a:p>
                      <a:pPr algn="l" fontAlgn="b"/>
                      <a:r>
                        <a:rPr lang="en-US" sz="1600" u="none" strike="noStrike">
                          <a:effectLst/>
                        </a:rPr>
                        <a:t>Targeted Audience for Resource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Resource Modificaiton Date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2344526"/>
                  </a:ext>
                </a:extLst>
              </a:tr>
              <a:tr h="279400">
                <a:tc>
                  <a:txBody>
                    <a:bodyPr/>
                    <a:lstStyle/>
                    <a:p>
                      <a:pPr algn="l" fontAlgn="b"/>
                      <a:r>
                        <a:rPr lang="en-US" sz="1600" u="none" strike="noStrike">
                          <a:effectLst/>
                        </a:rPr>
                        <a:t>Content Usage Information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Persistant Personal Identifiers for People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1182396"/>
                  </a:ext>
                </a:extLst>
              </a:tr>
              <a:tr h="279400">
                <a:tc>
                  <a:txBody>
                    <a:bodyPr/>
                    <a:lstStyle/>
                    <a:p>
                      <a:pPr algn="l" fontAlgn="b"/>
                      <a:r>
                        <a:rPr lang="en-US" sz="1600" u="none" strike="noStrike">
                          <a:effectLst/>
                        </a:rPr>
                        <a:t>Cost to Access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Type of Persistant Personal Identifier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5845781"/>
                  </a:ext>
                </a:extLst>
              </a:tr>
              <a:tr h="279400">
                <a:tc>
                  <a:txBody>
                    <a:bodyPr/>
                    <a:lstStyle/>
                    <a:p>
                      <a:pPr algn="l" fontAlgn="b"/>
                      <a:r>
                        <a:rPr lang="en-US" sz="1600" u="none" strike="noStrike">
                          <a:effectLst/>
                        </a:rPr>
                        <a:t>Media Type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Supported Accessibility Features</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4395277"/>
                  </a:ext>
                </a:extLst>
              </a:tr>
              <a:tr h="279400">
                <a:tc>
                  <a:txBody>
                    <a:bodyPr/>
                    <a:lstStyle/>
                    <a:p>
                      <a:pPr algn="l" fontAlgn="b"/>
                      <a:r>
                        <a:rPr lang="en-US" sz="1600" u="none" strike="noStrike">
                          <a:effectLst/>
                        </a:rPr>
                        <a:t>Credential Status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Narrative Summary of Accessibility Features</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4206265"/>
                  </a:ext>
                </a:extLst>
              </a:tr>
              <a:tr h="266700">
                <a:tc>
                  <a:txBody>
                    <a:bodyPr/>
                    <a:lstStyle/>
                    <a:p>
                      <a:pPr algn="l" fontAlgn="b"/>
                      <a:r>
                        <a:rPr lang="en-US" sz="1600" u="none" strike="noStrike">
                          <a:effectLst/>
                        </a:rPr>
                        <a:t>Content License URL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0284581"/>
                  </a:ext>
                </a:extLst>
              </a:tr>
              <a:tr h="266700">
                <a:tc>
                  <a:txBody>
                    <a:bodyPr/>
                    <a:lstStyle/>
                    <a:p>
                      <a:pPr algn="l" fontAlgn="b"/>
                      <a:r>
                        <a:rPr lang="en-US" sz="1600" u="none" strike="noStrike">
                          <a:effectLst/>
                        </a:rPr>
                        <a:t>Educational Framework</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4585295"/>
                  </a:ext>
                </a:extLst>
              </a:tr>
              <a:tr h="266700">
                <a:tc>
                  <a:txBody>
                    <a:bodyPr/>
                    <a:lstStyle/>
                    <a:p>
                      <a:pPr algn="l" fontAlgn="b"/>
                      <a:r>
                        <a:rPr lang="en-US" sz="1600" u="none" strike="noStrike">
                          <a:effectLst/>
                        </a:rPr>
                        <a:t>Educational Framework Node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4128023"/>
                  </a:ext>
                </a:extLst>
              </a:tr>
              <a:tr h="266700">
                <a:tc>
                  <a:txBody>
                    <a:bodyPr/>
                    <a:lstStyle/>
                    <a:p>
                      <a:pPr algn="l" fontAlgn="b"/>
                      <a:r>
                        <a:rPr lang="en-US" sz="1600" u="none" strike="noStrike">
                          <a:effectLst/>
                        </a:rPr>
                        <a:t>Description of Educational Framework Node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6328119"/>
                  </a:ext>
                </a:extLst>
              </a:tr>
              <a:tr h="266700">
                <a:tc>
                  <a:txBody>
                    <a:bodyPr/>
                    <a:lstStyle/>
                    <a:p>
                      <a:pPr algn="l" fontAlgn="b"/>
                      <a:r>
                        <a:rPr lang="en-US" sz="1600" u="none" strike="noStrike">
                          <a:effectLst/>
                        </a:rPr>
                        <a:t>Link to Educational Framework Node Explanation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1274948"/>
                  </a:ext>
                </a:extLst>
              </a:tr>
            </a:tbl>
          </a:graphicData>
        </a:graphic>
      </p:graphicFrame>
    </p:spTree>
    <p:extLst>
      <p:ext uri="{BB962C8B-B14F-4D97-AF65-F5344CB8AC3E}">
        <p14:creationId xmlns:p14="http://schemas.microsoft.com/office/powerpoint/2010/main" val="339323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Assessment</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a:xfrm>
            <a:off x="11760000" y="6382649"/>
            <a:ext cx="432000" cy="432000"/>
          </a:xfrm>
        </p:spPr>
        <p:txBody>
          <a:bodyPr/>
          <a:lstStyle/>
          <a:p>
            <a:fld id="{19B51A1E-902D-48AF-9020-955120F399B6}" type="slidenum">
              <a:rPr lang="en-ZA" smtClean="0"/>
              <a:pPr/>
              <a:t>8</a:t>
            </a:fld>
            <a:endParaRPr lang="en-ZA" dirty="0"/>
          </a:p>
        </p:txBody>
      </p:sp>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p:txBody>
          <a:bodyPr/>
          <a:lstStyle/>
          <a:p>
            <a:pPr marL="457200" indent="-457200">
              <a:buFont typeface="Arial" panose="020B0604020202020204" pitchFamily="34" charset="0"/>
              <a:buChar char="•"/>
            </a:pPr>
            <a:r>
              <a:rPr lang="en-US" sz="3200" dirty="0"/>
              <a:t>Clearinghouse </a:t>
            </a:r>
          </a:p>
          <a:p>
            <a:pPr marL="914400" lvl="1" indent="-457200">
              <a:buFont typeface="Arial" panose="020B0604020202020204" pitchFamily="34" charset="0"/>
              <a:buChar char="•"/>
            </a:pPr>
            <a:r>
              <a:rPr lang="en-US" sz="3000" dirty="0"/>
              <a:t>Usability</a:t>
            </a:r>
          </a:p>
          <a:p>
            <a:pPr marL="914400" lvl="1" indent="-457200">
              <a:buFont typeface="Arial" panose="020B0604020202020204" pitchFamily="34" charset="0"/>
              <a:buChar char="•"/>
            </a:pPr>
            <a:r>
              <a:rPr lang="en-US" sz="3000" dirty="0"/>
              <a:t>Use</a:t>
            </a:r>
          </a:p>
          <a:p>
            <a:pPr marL="457200" indent="-457200">
              <a:buFont typeface="Arial" panose="020B0604020202020204" pitchFamily="34" charset="0"/>
              <a:buChar char="•"/>
            </a:pPr>
            <a:r>
              <a:rPr lang="en-US" sz="3200" dirty="0"/>
              <a:t>Content</a:t>
            </a:r>
          </a:p>
          <a:p>
            <a:pPr marL="914400" lvl="1" indent="-457200">
              <a:buFont typeface="Arial" panose="020B0604020202020204" pitchFamily="34" charset="0"/>
              <a:buChar char="•"/>
            </a:pPr>
            <a:r>
              <a:rPr lang="en-US" sz="3000" dirty="0"/>
              <a:t>Editorial</a:t>
            </a:r>
          </a:p>
          <a:p>
            <a:pPr marL="914400" lvl="1" indent="-457200">
              <a:buFont typeface="Arial" panose="020B0604020202020204" pitchFamily="34" charset="0"/>
              <a:buChar char="•"/>
            </a:pPr>
            <a:r>
              <a:rPr lang="en-US" sz="3000" dirty="0"/>
              <a:t>Peer-review</a:t>
            </a:r>
          </a:p>
          <a:p>
            <a:pPr marL="914400" lvl="1" indent="-457200">
              <a:buFont typeface="Arial" panose="020B0604020202020204" pitchFamily="34" charset="0"/>
              <a:buChar char="•"/>
            </a:pPr>
            <a:r>
              <a:rPr lang="en-US" sz="3000" dirty="0"/>
              <a:t>Usage</a:t>
            </a:r>
          </a:p>
        </p:txBody>
      </p:sp>
      <p:graphicFrame>
        <p:nvGraphicFramePr>
          <p:cNvPr id="8" name="Content Placeholder 7">
            <a:extLst>
              <a:ext uri="{FF2B5EF4-FFF2-40B4-BE49-F238E27FC236}">
                <a16:creationId xmlns:a16="http://schemas.microsoft.com/office/drawing/2014/main" id="{BE0C6904-0EBF-2949-A0BC-149315B229E9}"/>
              </a:ext>
            </a:extLst>
          </p:cNvPr>
          <p:cNvGraphicFramePr>
            <a:graphicFrameLocks noGrp="1"/>
          </p:cNvGraphicFramePr>
          <p:nvPr>
            <p:ph sz="half" idx="1"/>
            <p:extLst>
              <p:ext uri="{D42A27DB-BD31-4B8C-83A1-F6EECF244321}">
                <p14:modId xmlns:p14="http://schemas.microsoft.com/office/powerpoint/2010/main" val="1835339362"/>
              </p:ext>
            </p:extLst>
          </p:nvPr>
        </p:nvGraphicFramePr>
        <p:xfrm>
          <a:off x="2758130" y="92511"/>
          <a:ext cx="8760177" cy="5544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Parallelogram 8">
            <a:extLst>
              <a:ext uri="{FF2B5EF4-FFF2-40B4-BE49-F238E27FC236}">
                <a16:creationId xmlns:a16="http://schemas.microsoft.com/office/drawing/2014/main" id="{A88AFC5B-A91C-2741-BFF4-51FCBE72600D}"/>
              </a:ext>
            </a:extLst>
          </p:cNvPr>
          <p:cNvSpPr/>
          <p:nvPr/>
        </p:nvSpPr>
        <p:spPr>
          <a:xfrm>
            <a:off x="3758204" y="4473964"/>
            <a:ext cx="3380014" cy="734785"/>
          </a:xfrm>
          <a:prstGeom prst="parallelogram">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Performance Standards</a:t>
            </a:r>
          </a:p>
        </p:txBody>
      </p:sp>
      <p:sp>
        <p:nvSpPr>
          <p:cNvPr id="10" name="Parallelogram 9">
            <a:extLst>
              <a:ext uri="{FF2B5EF4-FFF2-40B4-BE49-F238E27FC236}">
                <a16:creationId xmlns:a16="http://schemas.microsoft.com/office/drawing/2014/main" id="{BC78D0A5-B7D3-4E47-9F2F-159644720A54}"/>
              </a:ext>
            </a:extLst>
          </p:cNvPr>
          <p:cNvSpPr/>
          <p:nvPr/>
        </p:nvSpPr>
        <p:spPr>
          <a:xfrm>
            <a:off x="3758204" y="3311163"/>
            <a:ext cx="3380014" cy="734785"/>
          </a:xfrm>
          <a:prstGeom prst="parallelogram">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Learning Objectives</a:t>
            </a:r>
          </a:p>
        </p:txBody>
      </p:sp>
      <p:sp>
        <p:nvSpPr>
          <p:cNvPr id="11" name="Parallelogram 10">
            <a:extLst>
              <a:ext uri="{FF2B5EF4-FFF2-40B4-BE49-F238E27FC236}">
                <a16:creationId xmlns:a16="http://schemas.microsoft.com/office/drawing/2014/main" id="{6CC793D1-AB16-F646-B6A5-84FC95A59228}"/>
              </a:ext>
            </a:extLst>
          </p:cNvPr>
          <p:cNvSpPr/>
          <p:nvPr/>
        </p:nvSpPr>
        <p:spPr>
          <a:xfrm>
            <a:off x="3758204" y="2184182"/>
            <a:ext cx="3380014" cy="734785"/>
          </a:xfrm>
          <a:prstGeom prst="parallelogram">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Target Behaviors</a:t>
            </a:r>
          </a:p>
        </p:txBody>
      </p:sp>
      <p:sp>
        <p:nvSpPr>
          <p:cNvPr id="12" name="Parallelogram 11">
            <a:extLst>
              <a:ext uri="{FF2B5EF4-FFF2-40B4-BE49-F238E27FC236}">
                <a16:creationId xmlns:a16="http://schemas.microsoft.com/office/drawing/2014/main" id="{CF94777E-E8D0-204A-AA93-1A8D06714579}"/>
              </a:ext>
            </a:extLst>
          </p:cNvPr>
          <p:cNvSpPr/>
          <p:nvPr/>
        </p:nvSpPr>
        <p:spPr>
          <a:xfrm>
            <a:off x="3758204" y="1057201"/>
            <a:ext cx="3380014" cy="734785"/>
          </a:xfrm>
          <a:prstGeom prst="parallelogram">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Key Performance Indicators</a:t>
            </a:r>
          </a:p>
        </p:txBody>
      </p:sp>
      <p:sp>
        <p:nvSpPr>
          <p:cNvPr id="14" name="Down Arrow 13">
            <a:extLst>
              <a:ext uri="{FF2B5EF4-FFF2-40B4-BE49-F238E27FC236}">
                <a16:creationId xmlns:a16="http://schemas.microsoft.com/office/drawing/2014/main" id="{C4E722AA-7353-874D-B098-CB243B81BEC6}"/>
              </a:ext>
            </a:extLst>
          </p:cNvPr>
          <p:cNvSpPr/>
          <p:nvPr/>
        </p:nvSpPr>
        <p:spPr>
          <a:xfrm>
            <a:off x="3676559" y="1057201"/>
            <a:ext cx="745874" cy="4151548"/>
          </a:xfrm>
          <a:prstGeom prst="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8" descr="A red and black text&#10;&#10;Description automatically generated">
            <a:extLst>
              <a:ext uri="{FF2B5EF4-FFF2-40B4-BE49-F238E27FC236}">
                <a16:creationId xmlns:a16="http://schemas.microsoft.com/office/drawing/2014/main" id="{46A36B17-7B6C-0748-AA1E-EB756207D9A8}"/>
              </a:ext>
            </a:extLst>
          </p:cNvPr>
          <p:cNvPicPr>
            <a:picLocks noChangeAspect="1"/>
          </p:cNvPicPr>
          <p:nvPr/>
        </p:nvPicPr>
        <p:blipFill rotWithShape="1">
          <a:blip r:embed="rId8"/>
          <a:srcRect t="1745" b="7963"/>
          <a:stretch/>
        </p:blipFill>
        <p:spPr>
          <a:xfrm>
            <a:off x="10414497" y="3963194"/>
            <a:ext cx="1737281" cy="2353226"/>
          </a:xfrm>
          <a:prstGeom prst="rect">
            <a:avLst/>
          </a:prstGeom>
        </p:spPr>
      </p:pic>
      <p:sp>
        <p:nvSpPr>
          <p:cNvPr id="3" name="Rectangle 2">
            <a:extLst>
              <a:ext uri="{FF2B5EF4-FFF2-40B4-BE49-F238E27FC236}">
                <a16:creationId xmlns:a16="http://schemas.microsoft.com/office/drawing/2014/main" id="{3847ED34-53E5-A94D-B9A0-07FE9D3D4C83}"/>
              </a:ext>
            </a:extLst>
          </p:cNvPr>
          <p:cNvSpPr/>
          <p:nvPr/>
        </p:nvSpPr>
        <p:spPr>
          <a:xfrm>
            <a:off x="3447676" y="5670834"/>
            <a:ext cx="7835462" cy="646331"/>
          </a:xfrm>
          <a:prstGeom prst="rect">
            <a:avLst/>
          </a:prstGeom>
        </p:spPr>
        <p:txBody>
          <a:bodyPr wrap="square">
            <a:spAutoFit/>
          </a:bodyPr>
          <a:lstStyle/>
          <a:p>
            <a:r>
              <a:rPr lang="en-US" dirty="0"/>
              <a:t>Donald L. Kirkpatrick and James D. Kirkpatrick. 2006 </a:t>
            </a:r>
            <a:r>
              <a:rPr lang="en-US" i="1" dirty="0"/>
              <a:t>Evaluating Training Programs: the Four Levels. </a:t>
            </a:r>
            <a:r>
              <a:rPr lang="en-US" dirty="0"/>
              <a:t>3</a:t>
            </a:r>
            <a:r>
              <a:rPr lang="en-US" baseline="30000" dirty="0"/>
              <a:t>rd</a:t>
            </a:r>
            <a:r>
              <a:rPr lang="en-US" dirty="0"/>
              <a:t> Ed. Berrett-Koehler Publishers, Inc. </a:t>
            </a:r>
          </a:p>
        </p:txBody>
      </p:sp>
    </p:spTree>
    <p:extLst>
      <p:ext uri="{BB962C8B-B14F-4D97-AF65-F5344CB8AC3E}">
        <p14:creationId xmlns:p14="http://schemas.microsoft.com/office/powerpoint/2010/main" val="39094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F88A-F94B-8D48-B7C4-37632FEC47B3}"/>
              </a:ext>
            </a:extLst>
          </p:cNvPr>
          <p:cNvSpPr>
            <a:spLocks noGrp="1"/>
          </p:cNvSpPr>
          <p:nvPr>
            <p:ph type="title"/>
          </p:nvPr>
        </p:nvSpPr>
        <p:spPr/>
        <p:txBody>
          <a:bodyPr/>
          <a:lstStyle/>
          <a:p>
            <a:r>
              <a:rPr lang="en-US" dirty="0"/>
              <a:t>Outreach</a:t>
            </a:r>
          </a:p>
        </p:txBody>
      </p:sp>
      <p:sp>
        <p:nvSpPr>
          <p:cNvPr id="4" name="Slide Number Placeholder 3">
            <a:extLst>
              <a:ext uri="{FF2B5EF4-FFF2-40B4-BE49-F238E27FC236}">
                <a16:creationId xmlns:a16="http://schemas.microsoft.com/office/drawing/2014/main" id="{784A08E2-8667-0D4E-A627-549D5091BB06}"/>
              </a:ext>
            </a:extLst>
          </p:cNvPr>
          <p:cNvSpPr>
            <a:spLocks noGrp="1"/>
          </p:cNvSpPr>
          <p:nvPr>
            <p:ph type="sldNum" sz="quarter" idx="33"/>
          </p:nvPr>
        </p:nvSpPr>
        <p:spPr>
          <a:xfrm>
            <a:off x="11760000" y="6382649"/>
            <a:ext cx="432000" cy="432000"/>
          </a:xfrm>
        </p:spPr>
        <p:txBody>
          <a:bodyPr/>
          <a:lstStyle/>
          <a:p>
            <a:fld id="{19B51A1E-902D-48AF-9020-955120F399B6}" type="slidenum">
              <a:rPr lang="en-ZA" smtClean="0"/>
              <a:pPr/>
              <a:t>9</a:t>
            </a:fld>
            <a:endParaRPr lang="en-ZA" dirty="0"/>
          </a:p>
        </p:txBody>
      </p:sp>
      <p:sp>
        <p:nvSpPr>
          <p:cNvPr id="6" name="Text Placeholder 5">
            <a:extLst>
              <a:ext uri="{FF2B5EF4-FFF2-40B4-BE49-F238E27FC236}">
                <a16:creationId xmlns:a16="http://schemas.microsoft.com/office/drawing/2014/main" id="{C2A4B176-624E-0547-A4F0-E5604EB947E0}"/>
              </a:ext>
            </a:extLst>
          </p:cNvPr>
          <p:cNvSpPr>
            <a:spLocks noGrp="1"/>
          </p:cNvSpPr>
          <p:nvPr>
            <p:ph type="body" sz="half" idx="2"/>
          </p:nvPr>
        </p:nvSpPr>
        <p:spPr/>
        <p:txBody>
          <a:bodyPr/>
          <a:lstStyle/>
          <a:p>
            <a:pPr marL="457200" indent="-457200">
              <a:buFont typeface="Arial" panose="020B0604020202020204" pitchFamily="34" charset="0"/>
              <a:buChar char="•"/>
            </a:pPr>
            <a:r>
              <a:rPr lang="en-US" sz="3200" dirty="0"/>
              <a:t>Conferences</a:t>
            </a:r>
          </a:p>
          <a:p>
            <a:pPr marL="457200" indent="-457200">
              <a:buFont typeface="Arial" panose="020B0604020202020204" pitchFamily="34" charset="0"/>
              <a:buChar char="•"/>
            </a:pPr>
            <a:r>
              <a:rPr lang="en-US" sz="3200" dirty="0"/>
              <a:t>Workshops</a:t>
            </a:r>
          </a:p>
          <a:p>
            <a:pPr marL="457200" indent="-457200">
              <a:buFont typeface="Arial" panose="020B0604020202020204" pitchFamily="34" charset="0"/>
              <a:buChar char="•"/>
            </a:pPr>
            <a:r>
              <a:rPr lang="en-US" sz="3200" dirty="0"/>
              <a:t>Webinars</a:t>
            </a:r>
          </a:p>
          <a:p>
            <a:pPr marL="457200" indent="-457200">
              <a:buFont typeface="Arial" panose="020B0604020202020204" pitchFamily="34" charset="0"/>
              <a:buChar char="•"/>
            </a:pPr>
            <a:r>
              <a:rPr lang="en-US" sz="3200" dirty="0"/>
              <a:t>Data Help Desk</a:t>
            </a:r>
            <a:endParaRPr lang="en-US" sz="3000" dirty="0"/>
          </a:p>
        </p:txBody>
      </p:sp>
      <p:pic>
        <p:nvPicPr>
          <p:cNvPr id="7" name="Picture 6">
            <a:extLst>
              <a:ext uri="{FF2B5EF4-FFF2-40B4-BE49-F238E27FC236}">
                <a16:creationId xmlns:a16="http://schemas.microsoft.com/office/drawing/2014/main" id="{99BA3BC7-B7B2-3A48-A487-FCA341A49492}"/>
              </a:ext>
            </a:extLst>
          </p:cNvPr>
          <p:cNvPicPr>
            <a:picLocks noChangeAspect="1"/>
          </p:cNvPicPr>
          <p:nvPr/>
        </p:nvPicPr>
        <p:blipFill>
          <a:blip r:embed="rId3"/>
          <a:stretch>
            <a:fillRect/>
          </a:stretch>
        </p:blipFill>
        <p:spPr>
          <a:xfrm>
            <a:off x="4106385" y="670159"/>
            <a:ext cx="1587500" cy="1587500"/>
          </a:xfrm>
          <a:prstGeom prst="rect">
            <a:avLst/>
          </a:prstGeom>
        </p:spPr>
      </p:pic>
      <p:pic>
        <p:nvPicPr>
          <p:cNvPr id="13" name="Picture 12">
            <a:extLst>
              <a:ext uri="{FF2B5EF4-FFF2-40B4-BE49-F238E27FC236}">
                <a16:creationId xmlns:a16="http://schemas.microsoft.com/office/drawing/2014/main" id="{1C7D64F1-C3B9-0746-9646-FC6D52043134}"/>
              </a:ext>
            </a:extLst>
          </p:cNvPr>
          <p:cNvPicPr>
            <a:picLocks noChangeAspect="1"/>
          </p:cNvPicPr>
          <p:nvPr/>
        </p:nvPicPr>
        <p:blipFill>
          <a:blip r:embed="rId4"/>
          <a:stretch>
            <a:fillRect/>
          </a:stretch>
        </p:blipFill>
        <p:spPr>
          <a:xfrm>
            <a:off x="7252536" y="2042995"/>
            <a:ext cx="3782518" cy="908855"/>
          </a:xfrm>
          <a:prstGeom prst="rect">
            <a:avLst/>
          </a:prstGeom>
        </p:spPr>
      </p:pic>
      <p:pic>
        <p:nvPicPr>
          <p:cNvPr id="16" name="Picture 15">
            <a:extLst>
              <a:ext uri="{FF2B5EF4-FFF2-40B4-BE49-F238E27FC236}">
                <a16:creationId xmlns:a16="http://schemas.microsoft.com/office/drawing/2014/main" id="{599FD897-B150-014F-B19D-D99FDBD211B3}"/>
              </a:ext>
            </a:extLst>
          </p:cNvPr>
          <p:cNvPicPr>
            <a:picLocks noChangeAspect="1"/>
          </p:cNvPicPr>
          <p:nvPr/>
        </p:nvPicPr>
        <p:blipFill>
          <a:blip r:embed="rId5"/>
          <a:stretch>
            <a:fillRect/>
          </a:stretch>
        </p:blipFill>
        <p:spPr>
          <a:xfrm>
            <a:off x="3848933" y="2651465"/>
            <a:ext cx="3175000" cy="1784350"/>
          </a:xfrm>
          <a:prstGeom prst="rect">
            <a:avLst/>
          </a:prstGeom>
        </p:spPr>
      </p:pic>
      <p:pic>
        <p:nvPicPr>
          <p:cNvPr id="17" name="Picture 16">
            <a:extLst>
              <a:ext uri="{FF2B5EF4-FFF2-40B4-BE49-F238E27FC236}">
                <a16:creationId xmlns:a16="http://schemas.microsoft.com/office/drawing/2014/main" id="{BD97B0C7-E83B-E748-82C0-E7AD30327E5C}"/>
              </a:ext>
            </a:extLst>
          </p:cNvPr>
          <p:cNvPicPr>
            <a:picLocks noChangeAspect="1"/>
          </p:cNvPicPr>
          <p:nvPr/>
        </p:nvPicPr>
        <p:blipFill>
          <a:blip r:embed="rId6"/>
          <a:stretch>
            <a:fillRect/>
          </a:stretch>
        </p:blipFill>
        <p:spPr>
          <a:xfrm>
            <a:off x="5359200" y="5178741"/>
            <a:ext cx="6400800" cy="914400"/>
          </a:xfrm>
          <a:prstGeom prst="rect">
            <a:avLst/>
          </a:prstGeom>
        </p:spPr>
      </p:pic>
      <p:pic>
        <p:nvPicPr>
          <p:cNvPr id="18" name="Picture 17">
            <a:extLst>
              <a:ext uri="{FF2B5EF4-FFF2-40B4-BE49-F238E27FC236}">
                <a16:creationId xmlns:a16="http://schemas.microsoft.com/office/drawing/2014/main" id="{307E4BEF-0A6A-884F-A28B-F0C0D3C0C283}"/>
              </a:ext>
            </a:extLst>
          </p:cNvPr>
          <p:cNvPicPr>
            <a:picLocks noChangeAspect="1"/>
          </p:cNvPicPr>
          <p:nvPr/>
        </p:nvPicPr>
        <p:blipFill>
          <a:blip r:embed="rId7"/>
          <a:stretch>
            <a:fillRect/>
          </a:stretch>
        </p:blipFill>
        <p:spPr>
          <a:xfrm>
            <a:off x="6377581" y="551947"/>
            <a:ext cx="4364037" cy="419063"/>
          </a:xfrm>
          <a:prstGeom prst="rect">
            <a:avLst/>
          </a:prstGeom>
        </p:spPr>
      </p:pic>
      <p:pic>
        <p:nvPicPr>
          <p:cNvPr id="20" name="Picture 19">
            <a:extLst>
              <a:ext uri="{FF2B5EF4-FFF2-40B4-BE49-F238E27FC236}">
                <a16:creationId xmlns:a16="http://schemas.microsoft.com/office/drawing/2014/main" id="{CE070075-7D15-9143-8125-759AF80CE17F}"/>
              </a:ext>
            </a:extLst>
          </p:cNvPr>
          <p:cNvPicPr>
            <a:picLocks noChangeAspect="1"/>
          </p:cNvPicPr>
          <p:nvPr/>
        </p:nvPicPr>
        <p:blipFill>
          <a:blip r:embed="rId8"/>
          <a:stretch>
            <a:fillRect/>
          </a:stretch>
        </p:blipFill>
        <p:spPr>
          <a:xfrm>
            <a:off x="8097403" y="3092820"/>
            <a:ext cx="3657600" cy="609600"/>
          </a:xfrm>
          <a:prstGeom prst="rect">
            <a:avLst/>
          </a:prstGeom>
        </p:spPr>
      </p:pic>
      <p:pic>
        <p:nvPicPr>
          <p:cNvPr id="22" name="Picture 21">
            <a:extLst>
              <a:ext uri="{FF2B5EF4-FFF2-40B4-BE49-F238E27FC236}">
                <a16:creationId xmlns:a16="http://schemas.microsoft.com/office/drawing/2014/main" id="{BE9AF005-E1C8-0A47-86EF-A43A3636F4F4}"/>
              </a:ext>
            </a:extLst>
          </p:cNvPr>
          <p:cNvPicPr>
            <a:picLocks noChangeAspect="1"/>
          </p:cNvPicPr>
          <p:nvPr/>
        </p:nvPicPr>
        <p:blipFill>
          <a:blip r:embed="rId9"/>
          <a:stretch>
            <a:fillRect/>
          </a:stretch>
        </p:blipFill>
        <p:spPr>
          <a:xfrm>
            <a:off x="7472405" y="3925643"/>
            <a:ext cx="2968461" cy="1029874"/>
          </a:xfrm>
          <a:prstGeom prst="rect">
            <a:avLst/>
          </a:prstGeom>
        </p:spPr>
      </p:pic>
      <p:pic>
        <p:nvPicPr>
          <p:cNvPr id="23" name="Picture 22">
            <a:extLst>
              <a:ext uri="{FF2B5EF4-FFF2-40B4-BE49-F238E27FC236}">
                <a16:creationId xmlns:a16="http://schemas.microsoft.com/office/drawing/2014/main" id="{3374AAC7-2DB5-4A46-8683-8B3F15382571}"/>
              </a:ext>
            </a:extLst>
          </p:cNvPr>
          <p:cNvPicPr>
            <a:picLocks noChangeAspect="1"/>
          </p:cNvPicPr>
          <p:nvPr/>
        </p:nvPicPr>
        <p:blipFill>
          <a:blip r:embed="rId10"/>
          <a:stretch>
            <a:fillRect/>
          </a:stretch>
        </p:blipFill>
        <p:spPr>
          <a:xfrm>
            <a:off x="6683132" y="1111980"/>
            <a:ext cx="3086688" cy="886130"/>
          </a:xfrm>
          <a:prstGeom prst="rect">
            <a:avLst/>
          </a:prstGeom>
        </p:spPr>
      </p:pic>
      <p:pic>
        <p:nvPicPr>
          <p:cNvPr id="24" name="Picture 23">
            <a:extLst>
              <a:ext uri="{FF2B5EF4-FFF2-40B4-BE49-F238E27FC236}">
                <a16:creationId xmlns:a16="http://schemas.microsoft.com/office/drawing/2014/main" id="{3CC4658C-2E23-FB48-987D-7DC34FFB8434}"/>
              </a:ext>
            </a:extLst>
          </p:cNvPr>
          <p:cNvPicPr>
            <a:picLocks noChangeAspect="1"/>
          </p:cNvPicPr>
          <p:nvPr/>
        </p:nvPicPr>
        <p:blipFill>
          <a:blip r:embed="rId11"/>
          <a:stretch>
            <a:fillRect/>
          </a:stretch>
        </p:blipFill>
        <p:spPr>
          <a:xfrm>
            <a:off x="2720723" y="4725456"/>
            <a:ext cx="1982241" cy="1054552"/>
          </a:xfrm>
          <a:prstGeom prst="rect">
            <a:avLst/>
          </a:prstGeom>
        </p:spPr>
      </p:pic>
    </p:spTree>
    <p:extLst>
      <p:ext uri="{BB962C8B-B14F-4D97-AF65-F5344CB8AC3E}">
        <p14:creationId xmlns:p14="http://schemas.microsoft.com/office/powerpoint/2010/main" val="1607904931"/>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MTC-IMLS-PPTX-Template" id="{A2335E97-0F43-094D-9BF0-ADD0A4DB5B2C}" vid="{79DA35F8-6D2E-2A4C-87FB-D00E173C99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1811</Words>
  <Application>Microsoft Macintosh PowerPoint</Application>
  <PresentationFormat>Widescreen</PresentationFormat>
  <Paragraphs>482</Paragraphs>
  <Slides>45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Biondi</vt:lpstr>
      <vt:lpstr>Calibri</vt:lpstr>
      <vt:lpstr>Cambria</vt:lpstr>
      <vt:lpstr>Candara</vt:lpstr>
      <vt:lpstr>Corbel</vt:lpstr>
      <vt:lpstr>Times New Roman</vt:lpstr>
      <vt:lpstr>Wingdings</vt:lpstr>
      <vt:lpstr>Office Theme</vt:lpstr>
      <vt:lpstr>Data Management Training Clearinghouse</vt:lpstr>
      <vt:lpstr>Presentation Outline</vt:lpstr>
      <vt:lpstr>Data Management Training Clearinghouse</vt:lpstr>
      <vt:lpstr>Data Management Training Clearinghouse Background</vt:lpstr>
      <vt:lpstr>Continued Development Supported by IMLS</vt:lpstr>
      <vt:lpstr>Content Diversity</vt:lpstr>
      <vt:lpstr>Metadata &amp; Search</vt:lpstr>
      <vt:lpstr>Assessment</vt:lpstr>
      <vt:lpstr>Outreach</vt:lpstr>
      <vt:lpstr>Related work</vt:lpstr>
      <vt:lpstr>Platform Migration</vt:lpstr>
      <vt:lpstr>Data Management Training Clearinghouse</vt:lpstr>
      <vt:lpstr>Data Management Training Clearinghouse</vt:lpstr>
      <vt:lpstr>Data Management Training Clearinghouse</vt:lpstr>
      <vt:lpstr>How you can contribute</vt:lpstr>
      <vt:lpstr>Backup Skills Poster Data</vt:lpstr>
      <vt:lpstr>PowerPoint Presentation</vt:lpstr>
      <vt:lpstr>Backup Skills Poster Data</vt:lpstr>
      <vt:lpstr>Backup Walkthrough of Interface</vt:lpstr>
      <vt:lpstr>Data Management Training Clearinghouse</vt:lpstr>
      <vt:lpstr>DMT Clearinghouse functionality…</vt:lpstr>
      <vt:lpstr>Search Function</vt:lpstr>
      <vt:lpstr>Search Function:  Example approaches</vt:lpstr>
      <vt:lpstr>Search Process:  Approach 1 = You search using your own terms</vt:lpstr>
      <vt:lpstr>Search Process:  Approach 2 = You start by checking boxes within the pre-set categories (“filters”)</vt:lpstr>
      <vt:lpstr>Built-in Search Filters</vt:lpstr>
      <vt:lpstr>Search Process:  Approach 3:  Combining Approach 1 &amp; Approach 2 …</vt:lpstr>
      <vt:lpstr>Demonstrating Approach 3:  Start by entering your own search term…</vt:lpstr>
      <vt:lpstr>Demonstrating Search:  finally, limiting even more by the Framework filter…</vt:lpstr>
      <vt:lpstr>Demonstrating Search:  however, if too precise, you can either Clear all to start over … or uncheck filters / facets</vt:lpstr>
      <vt:lpstr>Data Management Training Clearinghouse</vt:lpstr>
      <vt:lpstr>Search Results View -- What does it tell you?</vt:lpstr>
      <vt:lpstr> Brief Description -- What does  it tell you?  </vt:lpstr>
      <vt:lpstr>Brief Description -- you want to see more about this one!  What next?</vt:lpstr>
      <vt:lpstr>Full Description – 1 of 2</vt:lpstr>
      <vt:lpstr>Full Description – 2 of 2</vt:lpstr>
      <vt:lpstr>Submission backup slides</vt:lpstr>
      <vt:lpstr>Current Publication Process</vt:lpstr>
      <vt:lpstr>“Submit” Function</vt:lpstr>
      <vt:lpstr>EZ “Submit” Form – no login required</vt:lpstr>
      <vt:lpstr> “Submit” Recommended Information submitted, reviewed &amp; published by logged in user: </vt:lpstr>
      <vt:lpstr>Current Clearinghouse publication process by role of logged-in user</vt:lpstr>
      <vt:lpstr>Add to Controlled Vocabularies by role of logged-in user</vt:lpstr>
      <vt:lpstr>Seeking Learning Resource Types, such as: </vt:lpstr>
      <vt:lpstr>Seeking educational resource types, continued: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Karl Benedict</dc:creator>
  <cp:lastModifiedBy/>
  <cp:revision>1</cp:revision>
  <cp:lastPrinted>2019-09-24T14:23:04Z</cp:lastPrinted>
  <dcterms:created xsi:type="dcterms:W3CDTF">2019-05-14T15:20:57Z</dcterms:created>
  <dcterms:modified xsi:type="dcterms:W3CDTF">2019-09-25T23:11:17Z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2018-08-01T18:59:51.9197316Z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